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354" r:id="rId2"/>
    <p:sldId id="310" r:id="rId3"/>
    <p:sldId id="278" r:id="rId4"/>
    <p:sldId id="363" r:id="rId5"/>
    <p:sldId id="365" r:id="rId6"/>
    <p:sldId id="364" r:id="rId7"/>
    <p:sldId id="355" r:id="rId8"/>
    <p:sldId id="366" r:id="rId9"/>
    <p:sldId id="367" r:id="rId10"/>
    <p:sldId id="369" r:id="rId11"/>
    <p:sldId id="368" r:id="rId12"/>
    <p:sldId id="370" r:id="rId13"/>
    <p:sldId id="373" r:id="rId14"/>
    <p:sldId id="375" r:id="rId15"/>
    <p:sldId id="377" r:id="rId16"/>
    <p:sldId id="378" r:id="rId17"/>
    <p:sldId id="376" r:id="rId18"/>
    <p:sldId id="379" r:id="rId19"/>
    <p:sldId id="372" r:id="rId20"/>
    <p:sldId id="380" r:id="rId21"/>
    <p:sldId id="381" r:id="rId22"/>
    <p:sldId id="382" r:id="rId23"/>
    <p:sldId id="383" r:id="rId24"/>
    <p:sldId id="384" r:id="rId25"/>
    <p:sldId id="358" r:id="rId26"/>
    <p:sldId id="387" r:id="rId27"/>
    <p:sldId id="371" r:id="rId28"/>
    <p:sldId id="388" r:id="rId29"/>
    <p:sldId id="389" r:id="rId30"/>
    <p:sldId id="390" r:id="rId31"/>
    <p:sldId id="362" r:id="rId32"/>
  </p:sldIdLst>
  <p:sldSz cx="12192000" cy="6858000"/>
  <p:notesSz cx="6858000" cy="9144000"/>
  <p:embeddedFontLst>
    <p:embeddedFont>
      <p:font typeface="맑은 고딕" panose="020B0503020000020004" pitchFamily="50" charset="-127"/>
      <p:regular r:id="rId34"/>
      <p:bold r:id="rId35"/>
    </p:embeddedFont>
    <p:embeddedFont>
      <p:font typeface="조선일보명조" panose="02030304000000000000" pitchFamily="18" charset="-127"/>
      <p:regular r:id="rId36"/>
    </p:embeddedFont>
    <p:embeddedFont>
      <p:font typeface="나눔바른고딕" panose="020B0600000101010101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9797"/>
    <a:srgbClr val="E5EFF9"/>
    <a:srgbClr val="BCCCEA"/>
    <a:srgbClr val="C5CBC4"/>
    <a:srgbClr val="656565"/>
    <a:srgbClr val="30472F"/>
    <a:srgbClr val="102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61" autoAdjust="0"/>
    <p:restoredTop sz="81761" autoAdjust="0"/>
  </p:normalViewPr>
  <p:slideViewPr>
    <p:cSldViewPr snapToGrid="0">
      <p:cViewPr varScale="1">
        <p:scale>
          <a:sx n="68" d="100"/>
          <a:sy n="68" d="100"/>
        </p:scale>
        <p:origin x="468" y="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201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정확도</c:v>
                </c:pt>
              </c:strCache>
            </c:strRef>
          </c:tx>
          <c:spPr>
            <a:gradFill>
              <a:gsLst>
                <a:gs pos="0">
                  <a:schemeClr val="accent6">
                    <a:lumMod val="50000"/>
                  </a:schemeClr>
                </a:gs>
                <a:gs pos="44000">
                  <a:schemeClr val="accent6">
                    <a:lumMod val="60000"/>
                    <a:lumOff val="40000"/>
                  </a:schemeClr>
                </a:gs>
                <a:gs pos="83000">
                  <a:schemeClr val="accent6">
                    <a:lumMod val="75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</c:spPr>
          <c:dPt>
            <c:idx val="0"/>
            <c:bubble3D val="0"/>
            <c:spPr>
              <a:gradFill rotWithShape="1">
                <a:gsLst>
                  <a:gs pos="0">
                    <a:schemeClr val="accent5">
                      <a:lumMod val="50000"/>
                    </a:schemeClr>
                  </a:gs>
                  <a:gs pos="44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5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6E1-45E1-8052-0DF38FB5B60B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32000">
                    <a:schemeClr val="accent5">
                      <a:lumMod val="20000"/>
                      <a:lumOff val="80000"/>
                    </a:schemeClr>
                  </a:gs>
                  <a:gs pos="7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accent5">
                      <a:lumMod val="40000"/>
                      <a:lumOff val="60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6E1-45E1-8052-0DF38FB5B60B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28.57</c:v>
                </c:pt>
                <c:pt idx="1">
                  <c:v>71.430000000000007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E1-45E1-8052-0DF38FB5B6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정확도</c:v>
                </c:pt>
              </c:strCache>
            </c:strRef>
          </c:tx>
          <c:spPr>
            <a:gradFill>
              <a:gsLst>
                <a:gs pos="0">
                  <a:schemeClr val="accent6">
                    <a:lumMod val="50000"/>
                  </a:schemeClr>
                </a:gs>
                <a:gs pos="44000">
                  <a:schemeClr val="accent6">
                    <a:lumMod val="60000"/>
                    <a:lumOff val="40000"/>
                  </a:schemeClr>
                </a:gs>
                <a:gs pos="83000">
                  <a:schemeClr val="accent6">
                    <a:lumMod val="75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</c:spPr>
          <c:dPt>
            <c:idx val="0"/>
            <c:bubble3D val="0"/>
            <c:spPr>
              <a:gradFill rotWithShape="1">
                <a:gsLst>
                  <a:gs pos="0">
                    <a:schemeClr val="accent5">
                      <a:lumMod val="50000"/>
                    </a:schemeClr>
                  </a:gs>
                  <a:gs pos="44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5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DA-4BE6-BB94-5745926518A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32000">
                    <a:schemeClr val="accent5">
                      <a:lumMod val="20000"/>
                      <a:lumOff val="80000"/>
                    </a:schemeClr>
                  </a:gs>
                  <a:gs pos="71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accent5">
                      <a:lumMod val="40000"/>
                      <a:lumOff val="60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DA-4BE6-BB94-5745926518A8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28.57</c:v>
                </c:pt>
                <c:pt idx="1">
                  <c:v>71.430000000000007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DA-4BE6-BB94-5745926518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E9F8E2-7D26-4C9C-BD7B-11274871C575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98B19-7170-4A5B-A32B-BB06914DEDA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8674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American Sign Language(</a:t>
            </a:r>
            <a:r>
              <a:rPr lang="ko-KR" altLang="en-US" dirty="0"/>
              <a:t>미식 </a:t>
            </a:r>
            <a:r>
              <a:rPr lang="ko-KR" altLang="en-US" dirty="0" err="1"/>
              <a:t>수어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84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epoch</a:t>
            </a:r>
            <a:r>
              <a:rPr lang="ko-KR" altLang="en-US" dirty="0"/>
              <a:t>횟수에 따른 </a:t>
            </a:r>
            <a:r>
              <a:rPr lang="en-US" altLang="ko-KR" dirty="0"/>
              <a:t>test</a:t>
            </a:r>
            <a:r>
              <a:rPr lang="ko-KR" altLang="en-US" dirty="0"/>
              <a:t>데이터를 예측 분석하는 코드이다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Ep</a:t>
            </a:r>
            <a:r>
              <a:rPr lang="ko-KR" altLang="en-US" dirty="0"/>
              <a:t>배열과 </a:t>
            </a:r>
            <a:r>
              <a:rPr lang="en-US" altLang="ko-KR" dirty="0" err="1"/>
              <a:t>Accurcy</a:t>
            </a:r>
            <a:r>
              <a:rPr lang="ko-KR" altLang="en-US" dirty="0"/>
              <a:t>배열을 생성한 후</a:t>
            </a:r>
            <a:r>
              <a:rPr lang="en-US" altLang="ko-KR" dirty="0"/>
              <a:t>, ep</a:t>
            </a:r>
            <a:r>
              <a:rPr lang="ko-KR" altLang="en-US" dirty="0"/>
              <a:t>배열에는 </a:t>
            </a:r>
            <a:r>
              <a:rPr lang="en-US" altLang="ko-KR" dirty="0"/>
              <a:t>epoch</a:t>
            </a:r>
            <a:r>
              <a:rPr lang="ko-KR" altLang="en-US" dirty="0"/>
              <a:t>값을 </a:t>
            </a:r>
            <a:r>
              <a:rPr lang="en-US" altLang="ko-KR" dirty="0" err="1"/>
              <a:t>Accurcy</a:t>
            </a:r>
            <a:r>
              <a:rPr lang="ko-KR" altLang="en-US" dirty="0"/>
              <a:t>배열에는 정확도를 순차적으로 넣어주었다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분석하기 전 </a:t>
            </a:r>
            <a:r>
              <a:rPr lang="ko-KR" altLang="en-US" dirty="0" err="1"/>
              <a:t>시간값과</a:t>
            </a:r>
            <a:r>
              <a:rPr lang="ko-KR" altLang="en-US" dirty="0"/>
              <a:t> 분석한 후의 </a:t>
            </a:r>
            <a:r>
              <a:rPr lang="ko-KR" altLang="en-US" dirty="0" err="1"/>
              <a:t>시간값을</a:t>
            </a:r>
            <a:r>
              <a:rPr lang="ko-KR" altLang="en-US" dirty="0"/>
              <a:t> 넣어 얼마나 걸리는지도 알아보았다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979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highlight>
                  <a:srgbClr val="FFFF00"/>
                </a:highlight>
              </a:rPr>
              <a:t>왼쪽 사진은 </a:t>
            </a:r>
            <a:r>
              <a:rPr lang="en-US" altLang="ko-KR" dirty="0" err="1">
                <a:highlight>
                  <a:srgbClr val="FFFF00"/>
                </a:highlight>
              </a:rPr>
              <a:t>test_data</a:t>
            </a:r>
            <a:r>
              <a:rPr lang="ko-KR" altLang="en-US" dirty="0">
                <a:highlight>
                  <a:srgbClr val="FFFF00"/>
                </a:highlight>
              </a:rPr>
              <a:t>중 </a:t>
            </a:r>
            <a:r>
              <a:rPr lang="en-US" altLang="ko-KR" dirty="0">
                <a:highlight>
                  <a:srgbClr val="FFFF00"/>
                </a:highlight>
              </a:rPr>
              <a:t>12</a:t>
            </a:r>
            <a:r>
              <a:rPr lang="ko-KR" altLang="en-US" dirty="0">
                <a:highlight>
                  <a:srgbClr val="FFFF00"/>
                </a:highlight>
              </a:rPr>
              <a:t>개를 가져와 예측해본 결과이다</a:t>
            </a:r>
            <a:r>
              <a:rPr lang="en-US" altLang="ko-KR" dirty="0">
                <a:highlight>
                  <a:srgbClr val="FFFF00"/>
                </a:highlight>
              </a:rPr>
              <a:t>. (</a:t>
            </a:r>
            <a:r>
              <a:rPr lang="ko-KR" altLang="en-US" dirty="0">
                <a:highlight>
                  <a:srgbClr val="FFFF00"/>
                </a:highlight>
              </a:rPr>
              <a:t>대체로 제대로 예측 못함</a:t>
            </a:r>
            <a:r>
              <a:rPr lang="en-US" altLang="ko-KR" dirty="0">
                <a:highlight>
                  <a:srgbClr val="FFFF00"/>
                </a:highlight>
              </a:rPr>
              <a:t>.)</a:t>
            </a:r>
          </a:p>
          <a:p>
            <a:r>
              <a:rPr lang="en-US" altLang="ko-KR" dirty="0">
                <a:highlight>
                  <a:srgbClr val="FFFF00"/>
                </a:highlight>
              </a:rPr>
              <a:t>- CNN</a:t>
            </a:r>
            <a:r>
              <a:rPr lang="ko-KR" altLang="en-US" dirty="0">
                <a:highlight>
                  <a:srgbClr val="FFFF00"/>
                </a:highlight>
              </a:rPr>
              <a:t>을 돌린</a:t>
            </a:r>
            <a:r>
              <a:rPr lang="en-US" altLang="ko-KR" dirty="0">
                <a:highlight>
                  <a:srgbClr val="FFFF00"/>
                </a:highlight>
              </a:rPr>
              <a:t> </a:t>
            </a:r>
            <a:r>
              <a:rPr lang="ko-KR" altLang="en-US" dirty="0">
                <a:highlight>
                  <a:srgbClr val="FFFF00"/>
                </a:highlight>
              </a:rPr>
              <a:t>결과 </a:t>
            </a:r>
            <a:r>
              <a:rPr lang="en-US" altLang="ko-KR" dirty="0">
                <a:highlight>
                  <a:srgbClr val="FFFF00"/>
                </a:highlight>
              </a:rPr>
              <a:t>[</a:t>
            </a:r>
            <a:r>
              <a:rPr lang="ko-KR" altLang="en-US" dirty="0">
                <a:highlight>
                  <a:srgbClr val="FFFF00"/>
                </a:highlight>
              </a:rPr>
              <a:t>숫자</a:t>
            </a:r>
            <a:r>
              <a:rPr lang="en-US" altLang="ko-KR" dirty="0">
                <a:highlight>
                  <a:srgbClr val="FFFF00"/>
                </a:highlight>
              </a:rPr>
              <a:t>,</a:t>
            </a:r>
            <a:r>
              <a:rPr lang="ko-KR" altLang="en-US" dirty="0">
                <a:highlight>
                  <a:srgbClr val="FFFF00"/>
                </a:highlight>
              </a:rPr>
              <a:t>숫자</a:t>
            </a:r>
            <a:r>
              <a:rPr lang="en-US" altLang="ko-KR" dirty="0">
                <a:highlight>
                  <a:srgbClr val="FFFF00"/>
                </a:highlight>
              </a:rPr>
              <a:t>,</a:t>
            </a:r>
            <a:r>
              <a:rPr lang="ko-KR" altLang="en-US" dirty="0">
                <a:highlight>
                  <a:srgbClr val="FFFF00"/>
                </a:highlight>
              </a:rPr>
              <a:t>숫자</a:t>
            </a:r>
            <a:r>
              <a:rPr lang="en-US" altLang="ko-KR" dirty="0">
                <a:highlight>
                  <a:srgbClr val="FFFF00"/>
                </a:highlight>
              </a:rPr>
              <a:t>,</a:t>
            </a:r>
            <a:r>
              <a:rPr lang="ko-KR" altLang="en-US" dirty="0">
                <a:highlight>
                  <a:srgbClr val="FFFF00"/>
                </a:highlight>
              </a:rPr>
              <a:t>숫자</a:t>
            </a:r>
            <a:r>
              <a:rPr lang="en-US" altLang="ko-KR" dirty="0">
                <a:highlight>
                  <a:srgbClr val="FFFF00"/>
                </a:highlight>
              </a:rPr>
              <a:t>,</a:t>
            </a:r>
            <a:r>
              <a:rPr lang="ko-KR" altLang="en-US" dirty="0">
                <a:highlight>
                  <a:srgbClr val="FFFF00"/>
                </a:highlight>
              </a:rPr>
              <a:t>숫자</a:t>
            </a:r>
            <a:r>
              <a:rPr lang="en-US" altLang="ko-KR" dirty="0">
                <a:highlight>
                  <a:srgbClr val="FFFF00"/>
                </a:highlight>
              </a:rPr>
              <a:t>]</a:t>
            </a:r>
            <a:r>
              <a:rPr lang="ko-KR" altLang="en-US" dirty="0">
                <a:highlight>
                  <a:srgbClr val="FFFF00"/>
                </a:highlight>
              </a:rPr>
              <a:t>형식의 결과값을 얻게 되는데 이중 가장 높은 숫자가 무엇인지 알아 낸</a:t>
            </a:r>
            <a:r>
              <a:rPr lang="ko-KR" altLang="en-US" baseline="0" dirty="0">
                <a:highlight>
                  <a:srgbClr val="FFFF00"/>
                </a:highlight>
              </a:rPr>
              <a:t> 후</a:t>
            </a:r>
            <a:r>
              <a:rPr lang="en-US" altLang="ko-KR" baseline="0" dirty="0">
                <a:highlight>
                  <a:srgbClr val="FFFF00"/>
                </a:highlight>
              </a:rPr>
              <a:t>, </a:t>
            </a:r>
            <a:r>
              <a:rPr lang="ko-KR" altLang="en-US" baseline="0" dirty="0">
                <a:highlight>
                  <a:srgbClr val="FFFF00"/>
                </a:highlight>
              </a:rPr>
              <a:t>그 </a:t>
            </a:r>
            <a:r>
              <a:rPr lang="en-US" altLang="ko-KR" baseline="0" dirty="0">
                <a:highlight>
                  <a:srgbClr val="FFFF00"/>
                </a:highlight>
              </a:rPr>
              <a:t>index</a:t>
            </a:r>
            <a:r>
              <a:rPr lang="ko-KR" altLang="en-US" baseline="0" dirty="0">
                <a:highlight>
                  <a:srgbClr val="FFFF00"/>
                </a:highlight>
              </a:rPr>
              <a:t>에 맞게 라벨링을 해주었다</a:t>
            </a:r>
            <a:r>
              <a:rPr lang="en-US" altLang="ko-KR" baseline="0" dirty="0">
                <a:highlight>
                  <a:srgbClr val="FFFF00"/>
                </a:highlight>
              </a:rPr>
              <a:t>.</a:t>
            </a:r>
            <a:endParaRPr lang="en-US" altLang="ko-KR" dirty="0">
              <a:highlight>
                <a:srgbClr val="FFFF00"/>
              </a:highlight>
            </a:endParaRPr>
          </a:p>
          <a:p>
            <a:endParaRPr lang="en-US" altLang="ko-KR" dirty="0">
              <a:highlight>
                <a:srgbClr val="FFFF00"/>
              </a:highlight>
            </a:endParaRPr>
          </a:p>
          <a:p>
            <a:r>
              <a:rPr lang="ko-KR" altLang="en-US" dirty="0">
                <a:highlight>
                  <a:srgbClr val="FFFF00"/>
                </a:highlight>
              </a:rPr>
              <a:t>직접 </a:t>
            </a:r>
            <a:r>
              <a:rPr lang="ko-KR" altLang="en-US" dirty="0" err="1">
                <a:highlight>
                  <a:srgbClr val="FFFF00"/>
                </a:highlight>
              </a:rPr>
              <a:t>찍은손을</a:t>
            </a:r>
            <a:r>
              <a:rPr lang="ko-KR" altLang="en-US" dirty="0">
                <a:highlight>
                  <a:srgbClr val="FFFF00"/>
                </a:highlight>
              </a:rPr>
              <a:t> 제외하고 </a:t>
            </a:r>
            <a:r>
              <a:rPr lang="en-US" altLang="ko-KR" dirty="0">
                <a:highlight>
                  <a:srgbClr val="FFFF00"/>
                </a:highlight>
              </a:rPr>
              <a:t>CNN</a:t>
            </a:r>
            <a:r>
              <a:rPr lang="ko-KR" altLang="en-US" dirty="0">
                <a:highlight>
                  <a:srgbClr val="FFFF00"/>
                </a:highlight>
              </a:rPr>
              <a:t>을 돌린 결과 </a:t>
            </a:r>
            <a:r>
              <a:rPr lang="en-US" altLang="ko-KR" dirty="0">
                <a:highlight>
                  <a:srgbClr val="FFFF00"/>
                </a:highlight>
              </a:rPr>
              <a:t>28.57%</a:t>
            </a:r>
            <a:r>
              <a:rPr lang="ko-KR" altLang="en-US" dirty="0">
                <a:highlight>
                  <a:srgbClr val="FFFF00"/>
                </a:highlight>
              </a:rPr>
              <a:t>의 정확도가 나왔으며 모든</a:t>
            </a:r>
            <a:r>
              <a:rPr lang="en-US" altLang="ko-KR" dirty="0">
                <a:highlight>
                  <a:srgbClr val="FFFF00"/>
                </a:highlight>
              </a:rPr>
              <a:t>test</a:t>
            </a:r>
            <a:r>
              <a:rPr lang="ko-KR" altLang="en-US" dirty="0">
                <a:highlight>
                  <a:srgbClr val="FFFF00"/>
                </a:highlight>
              </a:rPr>
              <a:t>데이터를 사용하였을 경우 </a:t>
            </a:r>
            <a:r>
              <a:rPr lang="en-US" altLang="ko-KR" dirty="0">
                <a:highlight>
                  <a:srgbClr val="FFFF00"/>
                </a:highlight>
              </a:rPr>
              <a:t>21.05%</a:t>
            </a:r>
            <a:r>
              <a:rPr lang="ko-KR" altLang="en-US" dirty="0">
                <a:highlight>
                  <a:srgbClr val="FFFF00"/>
                </a:highlight>
              </a:rPr>
              <a:t>가</a:t>
            </a:r>
            <a:r>
              <a:rPr lang="ko-KR" altLang="en-US" baseline="0" dirty="0">
                <a:highlight>
                  <a:srgbClr val="FFFF00"/>
                </a:highlight>
              </a:rPr>
              <a:t> 나왔다</a:t>
            </a:r>
            <a:r>
              <a:rPr lang="en-US" altLang="ko-KR" baseline="0" dirty="0">
                <a:highlight>
                  <a:srgbClr val="FFFF00"/>
                </a:highlight>
              </a:rPr>
              <a:t>.</a:t>
            </a:r>
          </a:p>
          <a:p>
            <a:r>
              <a:rPr lang="en-US" altLang="ko-KR" baseline="0" dirty="0">
                <a:highlight>
                  <a:srgbClr val="FFFF00"/>
                </a:highlight>
              </a:rPr>
              <a:t>-&gt; </a:t>
            </a:r>
            <a:r>
              <a:rPr lang="ko-KR" altLang="en-US" baseline="0" dirty="0">
                <a:highlight>
                  <a:srgbClr val="FFFF00"/>
                </a:highlight>
              </a:rPr>
              <a:t>예상 </a:t>
            </a:r>
            <a:r>
              <a:rPr lang="en-US" altLang="ko-KR" baseline="0" dirty="0">
                <a:highlight>
                  <a:srgbClr val="FFFF00"/>
                </a:highlight>
              </a:rPr>
              <a:t>: max pooling</a:t>
            </a:r>
            <a:r>
              <a:rPr lang="ko-KR" altLang="en-US" baseline="0" dirty="0">
                <a:highlight>
                  <a:srgbClr val="FFFF00"/>
                </a:highlight>
              </a:rPr>
              <a:t>을 통해 사진을 조정을 하였다 하더라도 너무 중앙에서 치우치거나 기울어진 사진은 덜 정확하게 예측하는 것 같다</a:t>
            </a:r>
            <a:r>
              <a:rPr lang="en-US" altLang="ko-KR" baseline="0" dirty="0">
                <a:highlight>
                  <a:srgbClr val="FFFF00"/>
                </a:highlight>
              </a:rPr>
              <a:t>.</a:t>
            </a:r>
            <a:endParaRPr lang="en-US" altLang="ko-KR" dirty="0">
              <a:highlight>
                <a:srgbClr val="FFFF00"/>
              </a:highlight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4100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바르게 예측한 것이 </a:t>
            </a:r>
            <a:r>
              <a:rPr lang="en-US" altLang="ko-KR" dirty="0"/>
              <a:t>C-&gt;C</a:t>
            </a:r>
            <a:r>
              <a:rPr lang="ko-KR" altLang="en-US" dirty="0"/>
              <a:t>로 두개 뿐</a:t>
            </a:r>
            <a:r>
              <a:rPr lang="en-US" altLang="ko-KR" dirty="0"/>
              <a:t>, </a:t>
            </a:r>
            <a:r>
              <a:rPr lang="ko-KR" altLang="en-US" dirty="0"/>
              <a:t>정확도가 낮음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앞전</a:t>
            </a:r>
            <a:r>
              <a:rPr lang="ko-KR" altLang="en-US" dirty="0"/>
              <a:t> </a:t>
            </a:r>
            <a:r>
              <a:rPr lang="en-US" altLang="ko-KR" dirty="0"/>
              <a:t>ppt</a:t>
            </a:r>
            <a:r>
              <a:rPr lang="ko-KR" altLang="en-US" dirty="0"/>
              <a:t>에서 모든 데이터를 사용하여 </a:t>
            </a:r>
            <a:r>
              <a:rPr lang="en-US" altLang="ko-KR" dirty="0"/>
              <a:t>CNN</a:t>
            </a:r>
            <a:r>
              <a:rPr lang="ko-KR" altLang="en-US" dirty="0"/>
              <a:t>을 돌린 결과를 </a:t>
            </a:r>
            <a:r>
              <a:rPr lang="en-US" altLang="ko-KR" dirty="0"/>
              <a:t>csv</a:t>
            </a:r>
            <a:r>
              <a:rPr lang="ko-KR" altLang="en-US" dirty="0"/>
              <a:t>파일로 저장한 모습</a:t>
            </a:r>
            <a:r>
              <a:rPr lang="en-US" altLang="ko-KR" dirty="0"/>
              <a:t>.</a:t>
            </a:r>
          </a:p>
          <a:p>
            <a:r>
              <a:rPr lang="en-US" altLang="ko-KR" sz="1200" dirty="0"/>
              <a:t>Colum A = </a:t>
            </a:r>
            <a:r>
              <a:rPr lang="ko-KR" altLang="en-US" sz="1200" dirty="0"/>
              <a:t>이미지명</a:t>
            </a:r>
            <a:r>
              <a:rPr lang="en-US" altLang="ko-KR" sz="1200" dirty="0"/>
              <a:t>,</a:t>
            </a:r>
            <a:r>
              <a:rPr lang="en-US" altLang="ko-KR" sz="1200" baseline="0" dirty="0"/>
              <a:t> </a:t>
            </a:r>
            <a:r>
              <a:rPr lang="en-US" altLang="ko-KR" sz="1200" dirty="0"/>
              <a:t>Colum B = CNN </a:t>
            </a:r>
            <a:r>
              <a:rPr lang="ko-KR" altLang="en-US" sz="1200" dirty="0"/>
              <a:t>결과에</a:t>
            </a:r>
            <a:r>
              <a:rPr lang="en-US" altLang="ko-KR" sz="1200" dirty="0"/>
              <a:t> </a:t>
            </a:r>
            <a:r>
              <a:rPr lang="ko-KR" altLang="en-US" sz="1200" dirty="0"/>
              <a:t>따른 </a:t>
            </a:r>
            <a:r>
              <a:rPr lang="ko-KR" altLang="en-US" sz="1200" dirty="0" err="1"/>
              <a:t>라벨링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앞전에</a:t>
            </a:r>
            <a:r>
              <a:rPr lang="ko-KR" altLang="en-US" sz="1200" dirty="0"/>
              <a:t> 말했듯이 </a:t>
            </a:r>
            <a:r>
              <a:rPr lang="en-US" altLang="ko-KR" sz="1200" dirty="0"/>
              <a:t>CNN</a:t>
            </a:r>
            <a:r>
              <a:rPr lang="ko-KR" altLang="en-US" sz="1200" dirty="0"/>
              <a:t>을 돌리면 </a:t>
            </a:r>
            <a:r>
              <a:rPr lang="en-US" altLang="ko-KR" sz="1200" dirty="0"/>
              <a:t>[</a:t>
            </a:r>
            <a:r>
              <a:rPr lang="ko-KR" altLang="en-US" sz="1200" dirty="0"/>
              <a:t>숫자</a:t>
            </a:r>
            <a:r>
              <a:rPr lang="en-US" altLang="ko-KR" sz="1200" dirty="0"/>
              <a:t>,</a:t>
            </a:r>
            <a:r>
              <a:rPr lang="ko-KR" altLang="en-US" sz="1200" dirty="0"/>
              <a:t>숫자</a:t>
            </a:r>
            <a:r>
              <a:rPr lang="en-US" altLang="ko-KR" sz="1200" dirty="0"/>
              <a:t>,</a:t>
            </a:r>
            <a:r>
              <a:rPr lang="ko-KR" altLang="en-US" sz="1200" dirty="0"/>
              <a:t>숫자</a:t>
            </a:r>
            <a:r>
              <a:rPr lang="en-US" altLang="ko-KR" sz="1200" dirty="0"/>
              <a:t>,</a:t>
            </a:r>
            <a:r>
              <a:rPr lang="ko-KR" altLang="en-US" sz="1200" dirty="0"/>
              <a:t>숫자</a:t>
            </a:r>
            <a:r>
              <a:rPr lang="en-US" altLang="ko-KR" sz="1200" dirty="0"/>
              <a:t>,</a:t>
            </a:r>
            <a:r>
              <a:rPr lang="ko-KR" altLang="en-US" sz="1200" dirty="0"/>
              <a:t>숫자</a:t>
            </a:r>
            <a:r>
              <a:rPr lang="en-US" altLang="ko-KR" sz="1200" dirty="0"/>
              <a:t>]</a:t>
            </a:r>
            <a:r>
              <a:rPr lang="ko-KR" altLang="en-US" sz="1200" dirty="0"/>
              <a:t>값이 나오는데 여기서 제일 큰 값의 인덱스를 </a:t>
            </a:r>
            <a:r>
              <a:rPr lang="ko-KR" altLang="en-US" sz="1200" dirty="0" err="1"/>
              <a:t>라벨링함</a:t>
            </a:r>
            <a:r>
              <a:rPr lang="en-US" altLang="ko-KR" sz="1200" dirty="0"/>
              <a:t>.),</a:t>
            </a:r>
            <a:r>
              <a:rPr lang="en-US" altLang="ko-KR" sz="1200" baseline="0" dirty="0"/>
              <a:t> </a:t>
            </a:r>
            <a:r>
              <a:rPr lang="en-US" altLang="ko-KR" sz="1200" dirty="0"/>
              <a:t>Colum C = </a:t>
            </a:r>
            <a:r>
              <a:rPr lang="ko-KR" altLang="en-US" sz="1200" dirty="0"/>
              <a:t>예측한 알파벳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657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Epoch</a:t>
            </a:r>
            <a:r>
              <a:rPr lang="ko-KR" altLang="en-US" baseline="0" dirty="0"/>
              <a:t> 횟수를 </a:t>
            </a:r>
            <a:r>
              <a:rPr lang="en-US" altLang="ko-KR" baseline="0" dirty="0"/>
              <a:t>100</a:t>
            </a:r>
            <a:r>
              <a:rPr lang="ko-KR" altLang="en-US" baseline="0" dirty="0"/>
              <a:t>까지 돌려본 결과 위와 같은 결과 값이 나왔고 검정데이터의 정확도를 평가하는 값은 </a:t>
            </a:r>
            <a:r>
              <a:rPr lang="en-US" altLang="ko-KR" baseline="0" dirty="0"/>
              <a:t>1</a:t>
            </a:r>
            <a:r>
              <a:rPr lang="ko-KR" altLang="en-US" baseline="0" dirty="0"/>
              <a:t>로 거의 완벽한 값이 나왔지만 </a:t>
            </a:r>
            <a:endParaRPr lang="en-US" altLang="ko-KR" baseline="0" dirty="0"/>
          </a:p>
          <a:p>
            <a:r>
              <a:rPr lang="en-US" altLang="ko-KR" baseline="0" dirty="0"/>
              <a:t>Test</a:t>
            </a:r>
            <a:r>
              <a:rPr lang="ko-KR" altLang="en-US" baseline="0" dirty="0"/>
              <a:t>데이터를 예측한 결과</a:t>
            </a:r>
            <a:r>
              <a:rPr lang="en-US" altLang="ko-KR" baseline="0" dirty="0"/>
              <a:t>,</a:t>
            </a:r>
            <a:r>
              <a:rPr lang="ko-KR" altLang="en-US" baseline="0" dirty="0"/>
              <a:t> </a:t>
            </a:r>
            <a:r>
              <a:rPr lang="en-US" altLang="ko-KR" dirty="0"/>
              <a:t>Epoch</a:t>
            </a:r>
            <a:r>
              <a:rPr lang="ko-KR" altLang="en-US" dirty="0"/>
              <a:t> 횟수를 증가시킬수록 </a:t>
            </a:r>
            <a:r>
              <a:rPr lang="en-US" altLang="ko-KR" dirty="0"/>
              <a:t>test</a:t>
            </a:r>
            <a:r>
              <a:rPr lang="ko-KR" altLang="en-US" dirty="0"/>
              <a:t>데이터 예측</a:t>
            </a:r>
            <a:r>
              <a:rPr lang="ko-KR" altLang="en-US" baseline="0" dirty="0"/>
              <a:t> 정확도도</a:t>
            </a:r>
            <a:r>
              <a:rPr lang="ko-KR" altLang="en-US" dirty="0"/>
              <a:t> 꾸준히 증가 할 것이라 생각하였으나 큰 차이 없음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4807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2433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3197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직접 찍은 팀원 손 이미지로 테스트 한 결과 </a:t>
            </a:r>
            <a:r>
              <a:rPr lang="en-US" altLang="ko-KR" dirty="0"/>
              <a:t>D</a:t>
            </a:r>
            <a:r>
              <a:rPr lang="ko-KR" altLang="en-US" dirty="0"/>
              <a:t>는 대부분 완벽히 구분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</a:t>
            </a:r>
            <a:r>
              <a:rPr lang="ko-KR" altLang="en-US" dirty="0"/>
              <a:t>는 대체로 정확히 </a:t>
            </a:r>
            <a:r>
              <a:rPr lang="en-US" altLang="ko-KR" dirty="0"/>
              <a:t>A</a:t>
            </a:r>
            <a:r>
              <a:rPr lang="ko-KR" altLang="en-US" dirty="0"/>
              <a:t>로 분류하지만 </a:t>
            </a:r>
            <a:r>
              <a:rPr lang="en-US" altLang="ko-KR" dirty="0"/>
              <a:t>E</a:t>
            </a:r>
            <a:r>
              <a:rPr lang="ko-KR" altLang="en-US" dirty="0"/>
              <a:t>는 </a:t>
            </a:r>
            <a:r>
              <a:rPr lang="en-US" altLang="ko-KR" dirty="0"/>
              <a:t>A</a:t>
            </a:r>
            <a:r>
              <a:rPr lang="ko-KR" altLang="en-US" dirty="0"/>
              <a:t>로 혼동하는 경우가 대부분</a:t>
            </a:r>
            <a:r>
              <a:rPr lang="en-US" altLang="ko-KR" dirty="0"/>
              <a:t>(</a:t>
            </a:r>
            <a:r>
              <a:rPr lang="ko-KR" altLang="en-US" dirty="0"/>
              <a:t>이는 </a:t>
            </a:r>
            <a:r>
              <a:rPr lang="en-US" altLang="ko-KR" dirty="0"/>
              <a:t>E</a:t>
            </a:r>
            <a:r>
              <a:rPr lang="ko-KR" altLang="en-US" dirty="0"/>
              <a:t>의 테스트 이미지가 뒷배경이 많았음</a:t>
            </a:r>
            <a:r>
              <a:rPr lang="en-US" altLang="ko-KR" dirty="0"/>
              <a:t> </a:t>
            </a:r>
            <a:r>
              <a:rPr lang="ko-KR" altLang="en-US" dirty="0"/>
              <a:t>때문일 것으로 예상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1893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289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0754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LIME </a:t>
            </a:r>
            <a:r>
              <a:rPr lang="ko-KR" altLang="en-US" dirty="0"/>
              <a:t>패키지 </a:t>
            </a:r>
            <a:r>
              <a:rPr lang="en-US" altLang="ko-KR" dirty="0"/>
              <a:t>– </a:t>
            </a:r>
            <a:r>
              <a:rPr lang="ko-KR" altLang="en-US" dirty="0"/>
              <a:t>왜 그렇게 예측했는지를 설명해주는 모델</a:t>
            </a:r>
            <a:endParaRPr lang="en-US" altLang="ko-KR" dirty="0"/>
          </a:p>
          <a:p>
            <a:r>
              <a:rPr lang="ko-KR" altLang="en-US" dirty="0"/>
              <a:t>핵심적인 아이디어 </a:t>
            </a:r>
            <a:r>
              <a:rPr lang="en-US" altLang="ko-KR" dirty="0"/>
              <a:t>– </a:t>
            </a:r>
            <a:r>
              <a:rPr lang="ko-KR" altLang="en-US" dirty="0" err="1"/>
              <a:t>입력값을</a:t>
            </a:r>
            <a:r>
              <a:rPr lang="ko-KR" altLang="en-US" dirty="0"/>
              <a:t> 조금 바꿨을 때 모델의 </a:t>
            </a:r>
            <a:r>
              <a:rPr lang="ko-KR" altLang="en-US" dirty="0" err="1"/>
              <a:t>예측값이</a:t>
            </a:r>
            <a:r>
              <a:rPr lang="ko-KR" altLang="en-US" dirty="0"/>
              <a:t> 크게 바뀌면 그 변수는 중요한 변수이다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전처리</a:t>
            </a:r>
            <a:r>
              <a:rPr lang="ko-KR" altLang="en-US" dirty="0"/>
              <a:t> 과정 </a:t>
            </a:r>
            <a:r>
              <a:rPr lang="en-US" altLang="ko-KR" dirty="0"/>
              <a:t>– </a:t>
            </a:r>
            <a:r>
              <a:rPr lang="ko-KR" altLang="en-US" dirty="0"/>
              <a:t>이미지를 해석 가능한 요소</a:t>
            </a:r>
            <a:r>
              <a:rPr lang="en-US" altLang="ko-KR" dirty="0"/>
              <a:t>(</a:t>
            </a:r>
            <a:r>
              <a:rPr lang="en-US" altLang="ko-KR" dirty="0" err="1"/>
              <a:t>superpixel</a:t>
            </a:r>
            <a:r>
              <a:rPr lang="en-US" altLang="ko-KR" dirty="0"/>
              <a:t>)</a:t>
            </a:r>
            <a:r>
              <a:rPr lang="ko-KR" altLang="en-US" dirty="0"/>
              <a:t>로 쪼개는 과정</a:t>
            </a:r>
            <a:endParaRPr lang="en-US" altLang="ko-KR" dirty="0"/>
          </a:p>
          <a:p>
            <a:r>
              <a:rPr lang="ko-KR" altLang="en-US" dirty="0" err="1"/>
              <a:t>전처리</a:t>
            </a:r>
            <a:r>
              <a:rPr lang="ko-KR" altLang="en-US" dirty="0"/>
              <a:t> 후 변수에 변화를 준다 </a:t>
            </a:r>
            <a:r>
              <a:rPr lang="en-US" altLang="ko-KR" dirty="0"/>
              <a:t>– </a:t>
            </a:r>
            <a:r>
              <a:rPr lang="en-US" altLang="ko-KR" dirty="0" err="1"/>
              <a:t>superpixel</a:t>
            </a:r>
            <a:r>
              <a:rPr lang="en-US" altLang="ko-KR" dirty="0"/>
              <a:t> </a:t>
            </a:r>
            <a:r>
              <a:rPr lang="ko-KR" altLang="en-US" dirty="0"/>
              <a:t>몇 개를 회색으로 가리고 모델의 </a:t>
            </a:r>
            <a:r>
              <a:rPr lang="ko-KR" altLang="en-US" dirty="0" err="1"/>
              <a:t>예측값을</a:t>
            </a:r>
            <a:r>
              <a:rPr lang="ko-KR" altLang="en-US" dirty="0"/>
              <a:t> 구한다</a:t>
            </a:r>
            <a:r>
              <a:rPr lang="en-US" altLang="ko-KR" dirty="0"/>
              <a:t>. -&gt; </a:t>
            </a:r>
            <a:r>
              <a:rPr lang="ko-KR" altLang="en-US" dirty="0" err="1"/>
              <a:t>예측값이</a:t>
            </a:r>
            <a:r>
              <a:rPr lang="ko-KR" altLang="en-US" dirty="0"/>
              <a:t> 많이 변하면 회색으로 가린 부분이 중요한 변수이다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여러 번의 과정을 거친 후 어떤 </a:t>
            </a:r>
            <a:r>
              <a:rPr lang="en-US" altLang="ko-KR" dirty="0" err="1">
                <a:sym typeface="Wingdings" panose="05000000000000000000" pitchFamily="2" charset="2"/>
              </a:rPr>
              <a:t>superpixel</a:t>
            </a:r>
            <a:r>
              <a:rPr lang="ko-KR" altLang="en-US" dirty="0">
                <a:sym typeface="Wingdings" panose="05000000000000000000" pitchFamily="2" charset="2"/>
              </a:rPr>
              <a:t>이 개구리라고 판단할 때 중요했는지 찾는다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7535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  <a:r>
              <a:rPr lang="en-US" altLang="ko-KR" dirty="0"/>
              <a:t>(</a:t>
            </a:r>
            <a:r>
              <a:rPr lang="ko-KR" altLang="en-US" dirty="0"/>
              <a:t>활용방안</a:t>
            </a:r>
            <a:r>
              <a:rPr lang="en-US" altLang="ko-KR" dirty="0"/>
              <a:t>/</a:t>
            </a:r>
            <a:r>
              <a:rPr lang="ko-KR" altLang="en-US" dirty="0"/>
              <a:t>기대효과</a:t>
            </a:r>
            <a:r>
              <a:rPr lang="en-US" altLang="ko-KR" dirty="0"/>
              <a:t>/</a:t>
            </a:r>
            <a:r>
              <a:rPr lang="ko-KR" altLang="en-US" dirty="0"/>
              <a:t>한계점</a:t>
            </a:r>
            <a:r>
              <a:rPr lang="en-US" altLang="ko-KR" dirty="0"/>
              <a:t>-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Auto Encoder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453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281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- </a:t>
            </a:r>
            <a:r>
              <a:rPr lang="en-US" altLang="ko-KR" dirty="0">
                <a:effectLst/>
              </a:rPr>
              <a:t>model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/>
              <a:t> </a:t>
            </a:r>
            <a:r>
              <a:rPr lang="en-US" altLang="ko-KR" dirty="0">
                <a:effectLst/>
              </a:rPr>
              <a:t>Sequential() =&gt;</a:t>
            </a:r>
            <a:r>
              <a:rPr lang="en-US" altLang="ko-KR" baseline="0" dirty="0">
                <a:effectLst/>
              </a:rPr>
              <a:t> </a:t>
            </a:r>
            <a:r>
              <a:rPr lang="ko-KR" altLang="en-US" baseline="0" dirty="0">
                <a:effectLst/>
              </a:rPr>
              <a:t>빈 모형 제작</a:t>
            </a:r>
            <a:endParaRPr lang="en-US" altLang="ko-KR" baseline="0" dirty="0">
              <a:effectLst/>
            </a:endParaRPr>
          </a:p>
          <a:p>
            <a:r>
              <a:rPr lang="en-US" altLang="ko-KR" baseline="0" dirty="0">
                <a:effectLst/>
              </a:rPr>
              <a:t>- </a:t>
            </a:r>
            <a:r>
              <a:rPr lang="en-US" altLang="ko-KR" dirty="0" err="1">
                <a:effectLst/>
              </a:rPr>
              <a:t>model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dirty="0" err="1">
                <a:effectLst/>
              </a:rPr>
              <a:t>add</a:t>
            </a:r>
            <a:r>
              <a:rPr lang="en-US" altLang="ko-KR" dirty="0">
                <a:effectLst/>
              </a:rPr>
              <a:t>(Flatten(</a:t>
            </a:r>
            <a:r>
              <a:rPr lang="en-US" altLang="ko-KR" dirty="0" err="1">
                <a:effectLst/>
              </a:rPr>
              <a:t>input_shape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(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altLang="ko-KR" dirty="0">
                <a:effectLst/>
              </a:rPr>
              <a:t>))) =&gt;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데이터가 가로 세로 크기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컬러 이미지이므로 입력 형태는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100×100×3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모형의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앞단에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입력을 하나의 벡터로 만들어주는 레이어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(layer)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넣어준다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altLang="ko-KR" dirty="0" err="1">
                <a:effectLst/>
              </a:rPr>
              <a:t>model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dirty="0" err="1">
                <a:effectLst/>
              </a:rPr>
              <a:t>add</a:t>
            </a:r>
            <a:r>
              <a:rPr lang="en-US" altLang="ko-KR" dirty="0">
                <a:effectLst/>
              </a:rPr>
              <a:t>(Dense(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dirty="0">
                <a:effectLst/>
              </a:rPr>
              <a:t>activation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='sigmoid'</a:t>
            </a:r>
            <a:r>
              <a:rPr lang="en-US" altLang="ko-KR" dirty="0">
                <a:effectLst/>
              </a:rPr>
              <a:t>))  =&gt;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예측을 내놓는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레이어를 추가한다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활성화 함수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(activation)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시그모이드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(sigmoid)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0~1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범위의 출력을 내어놓는다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입력된 사진이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숫자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숫자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숫자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숫자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숫자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나오는데 각 알파벳일 확률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해석할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altLang="ko-KR" dirty="0" err="1">
                <a:effectLst/>
              </a:rPr>
              <a:t>model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dirty="0" err="1">
                <a:effectLst/>
              </a:rPr>
              <a:t>compile</a:t>
            </a:r>
            <a:r>
              <a:rPr lang="en-US" altLang="ko-KR" dirty="0">
                <a:effectLst/>
              </a:rPr>
              <a:t>(loss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='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binary_crossentropy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altLang="ko-KR" dirty="0">
                <a:effectLst/>
              </a:rPr>
              <a:t>,</a:t>
            </a:r>
            <a:r>
              <a:rPr lang="en-US" altLang="ko-KR" dirty="0"/>
              <a:t> </a:t>
            </a:r>
            <a:r>
              <a:rPr lang="en-US" altLang="ko-KR" dirty="0">
                <a:effectLst/>
              </a:rPr>
              <a:t>metrics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[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'accuracy'</a:t>
            </a:r>
            <a:r>
              <a:rPr lang="en-US" altLang="ko-KR" dirty="0">
                <a:effectLst/>
              </a:rPr>
              <a:t>],</a:t>
            </a:r>
            <a:r>
              <a:rPr lang="en-US" altLang="ko-KR" dirty="0"/>
              <a:t> </a:t>
            </a:r>
            <a:r>
              <a:rPr lang="en-US" altLang="ko-KR" dirty="0">
                <a:effectLst/>
              </a:rPr>
              <a:t>optimizer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Adam(</a:t>
            </a:r>
            <a:r>
              <a:rPr lang="en-US" altLang="ko-KR" dirty="0" err="1">
                <a:effectLst/>
              </a:rPr>
              <a:t>lr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=0.001</a:t>
            </a:r>
            <a:r>
              <a:rPr lang="en-US" altLang="ko-KR" dirty="0">
                <a:effectLst/>
              </a:rPr>
              <a:t>))</a:t>
            </a:r>
          </a:p>
          <a:p>
            <a:pPr marL="171450" indent="-171450">
              <a:buFontTx/>
              <a:buChar char="-"/>
            </a:pPr>
            <a:endParaRPr lang="en-US" altLang="ko-KR" dirty="0">
              <a:effectLst/>
            </a:endParaRPr>
          </a:p>
          <a:p>
            <a:pPr marL="171450" indent="-171450">
              <a:buFontTx/>
              <a:buChar char="-"/>
            </a:pPr>
            <a:r>
              <a:rPr lang="en-US" altLang="ko-KR" dirty="0" err="1">
                <a:effectLst/>
              </a:rPr>
              <a:t>model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dirty="0" err="1">
                <a:effectLst/>
              </a:rPr>
              <a:t>fit_generator</a:t>
            </a:r>
            <a:r>
              <a:rPr lang="en-US" altLang="ko-KR" dirty="0">
                <a:effectLst/>
              </a:rPr>
              <a:t>(train,</a:t>
            </a:r>
            <a:r>
              <a:rPr lang="en-US" altLang="ko-KR" dirty="0"/>
              <a:t> </a:t>
            </a:r>
            <a:r>
              <a:rPr lang="en-US" altLang="ko-KR" dirty="0" err="1">
                <a:effectLst/>
              </a:rPr>
              <a:t>validation_data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valid,</a:t>
            </a:r>
            <a:r>
              <a:rPr lang="en-US" altLang="ko-KR" dirty="0"/>
              <a:t> </a:t>
            </a:r>
            <a:r>
              <a:rPr lang="en-US" altLang="ko-KR" dirty="0">
                <a:effectLst/>
              </a:rPr>
              <a:t>epochs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=3</a:t>
            </a:r>
            <a:r>
              <a:rPr lang="en-US" altLang="ko-KR" dirty="0">
                <a:effectLst/>
              </a:rPr>
              <a:t>)  =&gt; train</a:t>
            </a:r>
            <a:r>
              <a:rPr lang="ko-KR" altLang="en-US" baseline="0" dirty="0">
                <a:effectLst/>
              </a:rPr>
              <a:t>데이터를 학습하면서 </a:t>
            </a:r>
            <a:r>
              <a:rPr lang="en-US" altLang="ko-KR" baseline="0" dirty="0">
                <a:effectLst/>
              </a:rPr>
              <a:t>valid(</a:t>
            </a:r>
            <a:r>
              <a:rPr lang="ko-KR" altLang="en-US" baseline="0" dirty="0">
                <a:effectLst/>
              </a:rPr>
              <a:t>검정데이터</a:t>
            </a:r>
            <a:r>
              <a:rPr lang="en-US" altLang="ko-KR" baseline="0" dirty="0">
                <a:effectLst/>
              </a:rPr>
              <a:t>)</a:t>
            </a:r>
            <a:r>
              <a:rPr lang="ko-KR" altLang="en-US" baseline="0" dirty="0">
                <a:effectLst/>
              </a:rPr>
              <a:t>의 정확도를 평가</a:t>
            </a:r>
            <a:r>
              <a:rPr lang="en-US" altLang="ko-KR" baseline="0" dirty="0">
                <a:effectLst/>
              </a:rPr>
              <a:t>, </a:t>
            </a:r>
            <a:r>
              <a:rPr lang="ko-KR" altLang="en-US" baseline="0" dirty="0">
                <a:effectLst/>
              </a:rPr>
              <a:t>횟수는 </a:t>
            </a:r>
            <a:r>
              <a:rPr lang="en-US" altLang="ko-KR" baseline="0" dirty="0">
                <a:effectLst/>
              </a:rPr>
              <a:t>3</a:t>
            </a:r>
            <a:r>
              <a:rPr lang="ko-KR" altLang="en-US" baseline="0" dirty="0">
                <a:effectLst/>
              </a:rPr>
              <a:t>회</a:t>
            </a:r>
            <a:endParaRPr lang="en-US" altLang="ko-KR" baseline="0" dirty="0">
              <a:effectLst/>
            </a:endParaRPr>
          </a:p>
          <a:p>
            <a:pPr marL="3829050" lvl="8" indent="-171450">
              <a:buFontTx/>
              <a:buChar char="-"/>
            </a:pPr>
            <a:r>
              <a:rPr lang="en-US" altLang="ko-KR" baseline="0" dirty="0">
                <a:effectLst/>
              </a:rPr>
              <a:t>	(</a:t>
            </a:r>
            <a:r>
              <a:rPr lang="ko-KR" altLang="en-US" baseline="0" dirty="0">
                <a:effectLst/>
              </a:rPr>
              <a:t>정확도가 점차 증가하는 모습을 </a:t>
            </a:r>
            <a:r>
              <a:rPr lang="ko-KR" altLang="en-US" baseline="0" dirty="0" err="1">
                <a:effectLst/>
              </a:rPr>
              <a:t>볼수이다</a:t>
            </a:r>
            <a:r>
              <a:rPr lang="en-US" altLang="ko-KR" baseline="0" dirty="0">
                <a:effectLst/>
              </a:rPr>
              <a:t>.)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0275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34433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687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오른쪽 사진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 생각 </a:t>
            </a:r>
            <a:r>
              <a:rPr lang="en-US" altLang="ko-KR" dirty="0"/>
              <a:t>: </a:t>
            </a:r>
            <a:r>
              <a:rPr lang="ko-KR" altLang="en-US" dirty="0"/>
              <a:t>첫번째</a:t>
            </a:r>
            <a:r>
              <a:rPr lang="en-US" altLang="ko-KR" dirty="0"/>
              <a:t>, </a:t>
            </a:r>
            <a:r>
              <a:rPr lang="ko-KR" altLang="en-US" dirty="0"/>
              <a:t>세번째 </a:t>
            </a:r>
            <a:r>
              <a:rPr lang="en-US" altLang="ko-KR" dirty="0"/>
              <a:t>– A</a:t>
            </a:r>
            <a:r>
              <a:rPr lang="ko-KR" altLang="en-US" dirty="0"/>
              <a:t>알파벳이지만 엄지를 가리고 보면 </a:t>
            </a:r>
            <a:r>
              <a:rPr lang="en-US" altLang="ko-KR" dirty="0"/>
              <a:t>D</a:t>
            </a:r>
            <a:r>
              <a:rPr lang="ko-KR" altLang="en-US" dirty="0"/>
              <a:t>와 유사하기때문에 </a:t>
            </a:r>
            <a:r>
              <a:rPr lang="en-US" altLang="ko-KR" dirty="0"/>
              <a:t>D</a:t>
            </a:r>
            <a:r>
              <a:rPr lang="ko-KR" altLang="en-US" dirty="0"/>
              <a:t>라고 판단</a:t>
            </a:r>
            <a:r>
              <a:rPr lang="en-US" altLang="ko-KR" dirty="0"/>
              <a:t>.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         </a:t>
            </a:r>
            <a:r>
              <a:rPr lang="ko-KR" altLang="en-US" dirty="0"/>
              <a:t>두번째</a:t>
            </a:r>
            <a:r>
              <a:rPr lang="en-US" altLang="ko-KR" dirty="0"/>
              <a:t>,</a:t>
            </a:r>
            <a:r>
              <a:rPr lang="ko-KR" altLang="en-US" dirty="0"/>
              <a:t> 네번째 사진</a:t>
            </a:r>
            <a:r>
              <a:rPr lang="en-US" altLang="ko-KR" baseline="0" dirty="0"/>
              <a:t> – </a:t>
            </a:r>
            <a:r>
              <a:rPr lang="ko-KR" altLang="en-US" baseline="0" dirty="0"/>
              <a:t>손가락을 </a:t>
            </a:r>
            <a:r>
              <a:rPr lang="ko-KR" altLang="en-US" baseline="0" dirty="0" err="1"/>
              <a:t>접은부분을</a:t>
            </a:r>
            <a:r>
              <a:rPr lang="ko-KR" altLang="en-US" baseline="0" dirty="0"/>
              <a:t> 가리고 보면 </a:t>
            </a:r>
            <a:r>
              <a:rPr lang="en-US" altLang="ko-KR" baseline="0" dirty="0"/>
              <a:t>D</a:t>
            </a:r>
            <a:r>
              <a:rPr lang="ko-KR" altLang="en-US" baseline="0" dirty="0"/>
              <a:t>알파벳과 유사하기때문에 </a:t>
            </a:r>
            <a:r>
              <a:rPr lang="en-US" altLang="ko-KR" baseline="0" dirty="0"/>
              <a:t>D</a:t>
            </a:r>
            <a:r>
              <a:rPr lang="ko-KR" altLang="en-US" baseline="0" dirty="0"/>
              <a:t>라고 판단</a:t>
            </a:r>
            <a:endParaRPr lang="en-US" altLang="ko-KR" dirty="0"/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ko-KR" altLang="en-US" dirty="0"/>
          </a:p>
          <a:p>
            <a:r>
              <a:rPr lang="ko-KR" altLang="en-US" dirty="0"/>
              <a:t>또한</a:t>
            </a:r>
            <a:r>
              <a:rPr lang="ko-KR" altLang="en-US" baseline="0" dirty="0"/>
              <a:t> 학습이 잘못됐을 가능성 또한 존재하며 </a:t>
            </a:r>
            <a:r>
              <a:rPr lang="ko-KR" altLang="en-US" baseline="0" dirty="0" err="1"/>
              <a:t>손모양</a:t>
            </a:r>
            <a:r>
              <a:rPr lang="ko-KR" altLang="en-US" baseline="0" dirty="0"/>
              <a:t> 이미지가 이미지 파일 중앙에서 얼마나 벗어나는지 또한 중요한 요소로 판단되어진다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36722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 활용 방안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원활한 의사소통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청각장애인의 대외활동에 많은 도움을 줄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음성장치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 비서 서비스의 인기는 상승하고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청각 장애인에게 음성에 의존하는 기기의 발전은 문제가 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음성인식은 청각 장애인 사용자의 리듬을 인식하기가 어렵고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 보조 장치와의 의사소통에도 명백한 어려움을 겪을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수화 인식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사용하면 사용자의 수화동작을 텍스트로 인식해 답변 또한 텍스트로 제공할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업무환경이 음성 비서 서비스 등 음성 장치를 중심으로 연결되고 있을 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듣거나 말할 수 없는 사람들 또한 이를 사용할 수 있는 방안을 제공할 수 있을 것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30567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다른언어까지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번역기로서 수화를 통한 국경 없는 대화를 가능케 할 것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55534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</a:t>
            </a:r>
            <a:r>
              <a:rPr lang="en-US" altLang="ko-KR" dirty="0"/>
              <a:t>CNN</a:t>
            </a:r>
            <a:r>
              <a:rPr lang="ko-KR" altLang="en-US" dirty="0"/>
              <a:t>에서 테스트 결과 정확도 </a:t>
            </a:r>
            <a:r>
              <a:rPr lang="ko-KR" altLang="en-US" dirty="0" err="1"/>
              <a:t>낮았다는거</a:t>
            </a:r>
            <a:r>
              <a:rPr lang="ko-KR" altLang="en-US" dirty="0"/>
              <a:t> 말로만 언급하고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저희는 </a:t>
            </a:r>
            <a:r>
              <a:rPr lang="en-US" altLang="ko-KR" dirty="0"/>
              <a:t>Autoencoder</a:t>
            </a:r>
            <a:r>
              <a:rPr lang="ko-KR" altLang="en-US" dirty="0"/>
              <a:t>를 사용할 것입니다</a:t>
            </a:r>
            <a:r>
              <a:rPr lang="en-US" altLang="ko-KR" dirty="0"/>
              <a:t>. Autoencoder</a:t>
            </a:r>
            <a:r>
              <a:rPr lang="ko-KR" altLang="en-US" dirty="0"/>
              <a:t>특징으로는 </a:t>
            </a:r>
            <a:r>
              <a:rPr lang="ko-KR" altLang="en-US" dirty="0" err="1"/>
              <a:t>입력값과</a:t>
            </a:r>
            <a:r>
              <a:rPr lang="ko-KR" altLang="en-US" dirty="0"/>
              <a:t> </a:t>
            </a:r>
            <a:r>
              <a:rPr lang="ko-KR" altLang="en-US" dirty="0" err="1"/>
              <a:t>출력값을</a:t>
            </a:r>
            <a:r>
              <a:rPr lang="ko-KR" altLang="en-US" dirty="0"/>
              <a:t> 같게 하는 신경망으로 데이터를 압축시켜주고 </a:t>
            </a:r>
            <a:r>
              <a:rPr lang="en-US" altLang="ko-KR" dirty="0"/>
              <a:t>noise</a:t>
            </a:r>
            <a:r>
              <a:rPr lang="ko-KR" altLang="en-US" dirty="0"/>
              <a:t>를 제거해주는 역할을 합니다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ko-KR" altLang="en-US" dirty="0" err="1"/>
              <a:t>입력값의</a:t>
            </a:r>
            <a:r>
              <a:rPr lang="ko-KR" altLang="en-US" dirty="0"/>
              <a:t> 특징들을 찾아내어 무슨 특징인지를 알려주는 역할도 합니다</a:t>
            </a:r>
            <a:r>
              <a:rPr lang="en-US" altLang="ko-KR" dirty="0"/>
              <a:t>. </a:t>
            </a:r>
            <a:r>
              <a:rPr lang="ko-KR" altLang="en-US" dirty="0"/>
              <a:t>저희가 이러한 </a:t>
            </a:r>
            <a:r>
              <a:rPr lang="en-US" altLang="ko-KR" dirty="0" err="1"/>
              <a:t>auato</a:t>
            </a:r>
            <a:r>
              <a:rPr lang="en-US" altLang="ko-KR" dirty="0"/>
              <a:t> encoder</a:t>
            </a:r>
            <a:r>
              <a:rPr lang="ko-KR" altLang="en-US" dirty="0"/>
              <a:t>의 </a:t>
            </a:r>
            <a:r>
              <a:rPr lang="ko-KR" altLang="en-US" dirty="0" err="1"/>
              <a:t>특징들중</a:t>
            </a:r>
            <a:r>
              <a:rPr lang="ko-KR" altLang="en-US" dirty="0"/>
              <a:t> </a:t>
            </a:r>
            <a:r>
              <a:rPr lang="en-US" altLang="ko-KR" dirty="0"/>
              <a:t>noise</a:t>
            </a:r>
            <a:r>
              <a:rPr lang="ko-KR" altLang="en-US" dirty="0"/>
              <a:t>를 제거하기 위해 활용할 것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기존의 </a:t>
            </a:r>
            <a:r>
              <a:rPr lang="en-US" altLang="ko-KR" dirty="0" err="1"/>
              <a:t>train_data</a:t>
            </a:r>
            <a:r>
              <a:rPr lang="ko-KR" altLang="en-US" dirty="0"/>
              <a:t>를 가지고 </a:t>
            </a:r>
            <a:r>
              <a:rPr lang="en-US" altLang="ko-KR" dirty="0" err="1"/>
              <a:t>test_data</a:t>
            </a:r>
            <a:r>
              <a:rPr lang="ko-KR" altLang="en-US" dirty="0"/>
              <a:t>를 예측했을 때와 </a:t>
            </a:r>
            <a:r>
              <a:rPr lang="en-US" altLang="ko-KR" dirty="0"/>
              <a:t>autoencoder</a:t>
            </a:r>
            <a:r>
              <a:rPr lang="ko-KR" altLang="en-US" dirty="0"/>
              <a:t>를 사용하여</a:t>
            </a:r>
            <a:r>
              <a:rPr lang="ko-KR" altLang="en-US" baseline="0" dirty="0"/>
              <a:t> </a:t>
            </a:r>
            <a:r>
              <a:rPr lang="en-US" altLang="ko-KR" baseline="0" dirty="0"/>
              <a:t>noise</a:t>
            </a:r>
            <a:r>
              <a:rPr lang="ko-KR" altLang="en-US" baseline="0" dirty="0"/>
              <a:t>가 제거된 </a:t>
            </a:r>
            <a:r>
              <a:rPr lang="en-US" altLang="ko-KR" dirty="0" err="1"/>
              <a:t>train_data</a:t>
            </a:r>
            <a:r>
              <a:rPr lang="ko-KR" altLang="en-US" dirty="0"/>
              <a:t>로 </a:t>
            </a:r>
            <a:r>
              <a:rPr lang="en-US" altLang="ko-KR" dirty="0" err="1"/>
              <a:t>test_data</a:t>
            </a:r>
            <a:r>
              <a:rPr lang="ko-KR" altLang="en-US" dirty="0"/>
              <a:t>를 예측했을 </a:t>
            </a:r>
            <a:r>
              <a:rPr lang="ko-KR" altLang="en-US" dirty="0" err="1"/>
              <a:t>떄의</a:t>
            </a:r>
            <a:r>
              <a:rPr lang="ko-KR" altLang="en-US" dirty="0"/>
              <a:t> 정확도 차이를 비교할 것이며 두 데이터를 모두 학습한 후 </a:t>
            </a:r>
            <a:r>
              <a:rPr lang="en-US" altLang="ko-KR" dirty="0" err="1"/>
              <a:t>test_data</a:t>
            </a:r>
            <a:r>
              <a:rPr lang="ko-KR" altLang="en-US" dirty="0"/>
              <a:t>를 예측했을 경우 정확도 차이가 어느정도 되는지 알아볼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3725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계획은 데이터셋을 </a:t>
            </a:r>
            <a:r>
              <a:rPr lang="en-US" altLang="ko-KR" dirty="0"/>
              <a:t>autoencoder</a:t>
            </a:r>
            <a:r>
              <a:rPr lang="ko-KR" altLang="en-US" dirty="0"/>
              <a:t>를 통해 </a:t>
            </a:r>
            <a:r>
              <a:rPr lang="en-US" altLang="ko-KR" dirty="0"/>
              <a:t>denoising </a:t>
            </a:r>
            <a:r>
              <a:rPr lang="ko-KR" altLang="en-US" dirty="0"/>
              <a:t>과정을 거친 후에 예측 모델에 집어 넣고 노이즈의 정도에 따른 정확도 변화를 확인하려고 함</a:t>
            </a:r>
            <a:endParaRPr lang="en-US" altLang="ko-KR" dirty="0"/>
          </a:p>
          <a:p>
            <a:r>
              <a:rPr lang="ko-KR" altLang="en-US" dirty="0"/>
              <a:t>한계가 있어 과정과 결과를 설명하고 한계 사항 설명</a:t>
            </a:r>
            <a:endParaRPr lang="en-US" altLang="ko-KR" dirty="0"/>
          </a:p>
          <a:p>
            <a:r>
              <a:rPr lang="ko-KR" altLang="en-US" dirty="0"/>
              <a:t>먼저 데이터 폴더를 지정하고 필요한 라이브러리 불러오기 </a:t>
            </a:r>
            <a:r>
              <a:rPr lang="en-US" altLang="ko-KR" dirty="0"/>
              <a:t>-&gt; </a:t>
            </a:r>
            <a:r>
              <a:rPr lang="ko-KR" altLang="en-US" dirty="0"/>
              <a:t>이미지 사이즈 결정 및 조정 </a:t>
            </a:r>
            <a:r>
              <a:rPr lang="en-US" altLang="ko-KR" dirty="0"/>
              <a:t>-&gt; </a:t>
            </a:r>
            <a:r>
              <a:rPr lang="ko-KR" altLang="en-US" dirty="0"/>
              <a:t>훈련 데이터와 테스트 데이터 지정 </a:t>
            </a:r>
            <a:r>
              <a:rPr lang="en-US" altLang="ko-KR" dirty="0"/>
              <a:t>-&gt; </a:t>
            </a:r>
            <a:r>
              <a:rPr lang="ko-KR" altLang="en-US" dirty="0"/>
              <a:t>이미지 표시를 위한 정규화</a:t>
            </a:r>
            <a:r>
              <a:rPr lang="en-US" altLang="ko-KR" dirty="0"/>
              <a:t> -&gt; </a:t>
            </a:r>
            <a:r>
              <a:rPr lang="ko-KR" altLang="en-US" dirty="0"/>
              <a:t>인코딩</a:t>
            </a:r>
            <a:r>
              <a:rPr lang="en-US" altLang="ko-KR" dirty="0"/>
              <a:t>, </a:t>
            </a:r>
            <a:r>
              <a:rPr lang="ko-KR" altLang="en-US" dirty="0"/>
              <a:t>디코딩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3725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모델 반복 훈련 </a:t>
            </a:r>
            <a:r>
              <a:rPr lang="en-US" altLang="ko-KR" dirty="0"/>
              <a:t>(input data</a:t>
            </a:r>
            <a:r>
              <a:rPr lang="ko-KR" altLang="en-US" dirty="0"/>
              <a:t>에 노이즈를 추가하고 추가된 노이즈를 토대로 학습된 데이터에서 나오는 결과값을 노이즈 삽입 전의 </a:t>
            </a:r>
            <a:r>
              <a:rPr lang="en-US" altLang="ko-KR" dirty="0"/>
              <a:t>input data</a:t>
            </a:r>
            <a:r>
              <a:rPr lang="ko-KR" altLang="en-US" dirty="0"/>
              <a:t>와 비교하며 훈련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8335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제스처나이즈는</a:t>
            </a:r>
            <a:r>
              <a:rPr lang="ko-KR" altLang="en-US" dirty="0"/>
              <a:t> 제스처와 인식하다</a:t>
            </a:r>
            <a:r>
              <a:rPr lang="en-US" altLang="ko-KR" dirty="0"/>
              <a:t>(v)</a:t>
            </a:r>
            <a:r>
              <a:rPr lang="ko-KR" altLang="en-US" dirty="0"/>
              <a:t>의 합성어로</a:t>
            </a:r>
            <a:r>
              <a:rPr lang="en-US" altLang="ko-KR" dirty="0"/>
              <a:t>, </a:t>
            </a:r>
            <a:r>
              <a:rPr lang="ko-KR" altLang="en-US" dirty="0"/>
              <a:t>손짓이나 몸의 액션을 기기가 인식하여 제어할 수 있고 </a:t>
            </a:r>
            <a:endParaRPr lang="en-US" altLang="ko-KR" dirty="0"/>
          </a:p>
          <a:p>
            <a:r>
              <a:rPr lang="ko-KR" altLang="en-US" dirty="0"/>
              <a:t>이것을 이용해 커뮤니케이션이 이루어지도록 하는 도구로서의 역할을 하는 것을 의미함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// </a:t>
            </a:r>
            <a:r>
              <a:rPr lang="ko-KR" altLang="en-US" dirty="0"/>
              <a:t>↓이미 이렇게 나온 게 있다는 이 부분은 언급하는게 좋을지 하지 않는게 좋을지 몰라 일단 </a:t>
            </a:r>
            <a:r>
              <a:rPr lang="ko-KR" altLang="en-US" dirty="0" err="1"/>
              <a:t>적어두었습니다</a:t>
            </a:r>
            <a:r>
              <a:rPr lang="en-US" altLang="ko-KR" dirty="0"/>
              <a:t>! </a:t>
            </a:r>
            <a:r>
              <a:rPr lang="ko-KR" altLang="en-US" dirty="0"/>
              <a:t>↓</a:t>
            </a:r>
            <a:endParaRPr lang="en-US" altLang="ko-KR" dirty="0"/>
          </a:p>
          <a:p>
            <a:r>
              <a:rPr lang="ko-KR" altLang="en-US" dirty="0"/>
              <a:t>최근에 나온 수화 번역기</a:t>
            </a:r>
            <a:r>
              <a:rPr lang="en-US" altLang="ko-KR" dirty="0"/>
              <a:t>UNI </a:t>
            </a:r>
            <a:r>
              <a:rPr lang="ko-KR" altLang="en-US" dirty="0"/>
              <a:t>는 사용자가 수화 동작을 할 때 화면을 통해 실시간으로 손을 따라가며</a:t>
            </a:r>
            <a:r>
              <a:rPr lang="en-US" altLang="ko-KR" dirty="0"/>
              <a:t> </a:t>
            </a:r>
            <a:r>
              <a:rPr lang="ko-KR" altLang="en-US" dirty="0"/>
              <a:t>움직임을 추적한 내용을 상대방에게 들리게 음성으로 변역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현재 </a:t>
            </a:r>
            <a:r>
              <a:rPr lang="en-US" altLang="ko-KR" dirty="0"/>
              <a:t>UNI</a:t>
            </a:r>
            <a:r>
              <a:rPr lang="ko-KR" altLang="en-US" dirty="0"/>
              <a:t>는 영어와 수화 이외의 번역이 불가능해 계속 개발 중인 상태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89593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테스트 데이터 중 랜덤하게 데이터를 추출하고 그 데이터를 </a:t>
            </a:r>
            <a:r>
              <a:rPr lang="en-US" altLang="ko-KR" dirty="0"/>
              <a:t>denoising</a:t>
            </a:r>
            <a:r>
              <a:rPr lang="ko-KR" altLang="en-US" dirty="0"/>
              <a:t>한 결과</a:t>
            </a:r>
            <a:endParaRPr lang="en-US" altLang="ko-KR" dirty="0"/>
          </a:p>
          <a:p>
            <a:r>
              <a:rPr lang="ko-KR" altLang="en-US" dirty="0"/>
              <a:t>한계 </a:t>
            </a:r>
            <a:r>
              <a:rPr lang="en-US" altLang="ko-KR" dirty="0"/>
              <a:t>- GPU</a:t>
            </a:r>
            <a:r>
              <a:rPr lang="ko-KR" altLang="en-US" dirty="0"/>
              <a:t>를 쓰는 모델이지만 </a:t>
            </a:r>
            <a:r>
              <a:rPr lang="en-US" altLang="ko-KR" dirty="0"/>
              <a:t>GPU</a:t>
            </a:r>
            <a:r>
              <a:rPr lang="ko-KR" altLang="en-US" dirty="0"/>
              <a:t>가 없어서 </a:t>
            </a:r>
            <a:r>
              <a:rPr lang="en-US" altLang="ko-KR" dirty="0"/>
              <a:t>denoising</a:t>
            </a:r>
            <a:r>
              <a:rPr lang="ko-KR" altLang="en-US" dirty="0"/>
              <a:t>하는 데에 한계가 있었다</a:t>
            </a:r>
            <a:r>
              <a:rPr lang="en-US" altLang="ko-KR" dirty="0"/>
              <a:t>. (</a:t>
            </a:r>
            <a:r>
              <a:rPr lang="ko-KR" altLang="en-US" dirty="0"/>
              <a:t>그냥 빨갛게 나오는 화면에 원래는 노이즈가 제거된 </a:t>
            </a:r>
            <a:r>
              <a:rPr lang="en-US" altLang="ko-KR" dirty="0" err="1"/>
              <a:t>origina</a:t>
            </a:r>
            <a:r>
              <a:rPr lang="ko-KR" altLang="en-US" dirty="0"/>
              <a:t>과 비슷한 형태의 사진이 </a:t>
            </a:r>
            <a:r>
              <a:rPr lang="ko-KR" altLang="en-US" dirty="0" err="1"/>
              <a:t>나와야한다</a:t>
            </a:r>
            <a:r>
              <a:rPr lang="en-US" altLang="ko-KR" dirty="0"/>
              <a:t>.) -&gt; </a:t>
            </a:r>
            <a:r>
              <a:rPr lang="en-US" altLang="ko-KR" dirty="0" err="1"/>
              <a:t>gpu</a:t>
            </a:r>
            <a:r>
              <a:rPr lang="ko-KR" altLang="en-US" dirty="0"/>
              <a:t> 쓰는 모델에서 </a:t>
            </a:r>
            <a:r>
              <a:rPr lang="en-US" altLang="ko-KR" dirty="0" err="1"/>
              <a:t>gpu</a:t>
            </a:r>
            <a:r>
              <a:rPr lang="en-US" altLang="ko-KR" dirty="0"/>
              <a:t> </a:t>
            </a:r>
            <a:r>
              <a:rPr lang="ko-KR" altLang="en-US" dirty="0"/>
              <a:t>없이 진행한 결과로 예상</a:t>
            </a:r>
            <a:endParaRPr lang="en-US" altLang="ko-KR" dirty="0"/>
          </a:p>
          <a:p>
            <a:r>
              <a:rPr lang="en-US" altLang="ko-KR" dirty="0"/>
              <a:t>      - </a:t>
            </a:r>
            <a:r>
              <a:rPr lang="ko-KR" altLang="en-US" dirty="0"/>
              <a:t>기존에 쌓인 데이터 베이스를 사용하는 것이 아니라 사진 데이터 셋을 인코딩</a:t>
            </a:r>
            <a:r>
              <a:rPr lang="en-US" altLang="ko-KR" dirty="0"/>
              <a:t>, </a:t>
            </a:r>
            <a:r>
              <a:rPr lang="ko-KR" altLang="en-US" dirty="0"/>
              <a:t>디코딩하는 과정을 통해 </a:t>
            </a:r>
            <a:r>
              <a:rPr lang="en-US" altLang="ko-KR" dirty="0"/>
              <a:t>denoising</a:t>
            </a:r>
            <a:r>
              <a:rPr lang="ko-KR" altLang="en-US" dirty="0"/>
              <a:t>하기 때문에 시간이 너무 오래 걸린다</a:t>
            </a:r>
            <a:r>
              <a:rPr lang="en-US" altLang="ko-KR" dirty="0"/>
              <a:t>. -&gt; </a:t>
            </a:r>
            <a:r>
              <a:rPr lang="ko-KR" altLang="en-US" dirty="0"/>
              <a:t>새로 예측할 </a:t>
            </a:r>
            <a:r>
              <a:rPr lang="en-US" altLang="ko-KR" dirty="0"/>
              <a:t>denoising </a:t>
            </a:r>
            <a:r>
              <a:rPr lang="ko-KR" altLang="en-US" dirty="0"/>
              <a:t>데이터 셋 구축이 어렵다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66175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654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8147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1352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7691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49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위에 </a:t>
            </a:r>
            <a:r>
              <a:rPr lang="en-US" altLang="ko-KR" dirty="0"/>
              <a:t>=&gt; train</a:t>
            </a:r>
            <a:r>
              <a:rPr lang="en-US" altLang="ko-KR" baseline="0" dirty="0"/>
              <a:t> data </a:t>
            </a:r>
            <a:r>
              <a:rPr lang="ko-KR" altLang="en-US" baseline="0" dirty="0"/>
              <a:t>처리 과정 으로 </a:t>
            </a:r>
            <a:r>
              <a:rPr lang="en-US" altLang="ko-KR" baseline="0" dirty="0"/>
              <a:t>2</a:t>
            </a:r>
            <a:r>
              <a:rPr lang="ko-KR" altLang="en-US" baseline="0" dirty="0"/>
              <a:t>중 </a:t>
            </a:r>
            <a:r>
              <a:rPr lang="en-US" altLang="ko-KR" baseline="0" dirty="0"/>
              <a:t>for</a:t>
            </a:r>
            <a:r>
              <a:rPr lang="ko-KR" altLang="en-US" baseline="0" dirty="0"/>
              <a:t>문을 사용하여 먼저 폴더 디렉토리를 설정 후</a:t>
            </a:r>
            <a:r>
              <a:rPr lang="en-US" altLang="ko-KR" baseline="0" dirty="0"/>
              <a:t>,</a:t>
            </a:r>
            <a:r>
              <a:rPr lang="ko-KR" altLang="en-US" baseline="0" dirty="0"/>
              <a:t> 폴더마다 들어가 이미지를 </a:t>
            </a:r>
            <a:r>
              <a:rPr lang="ko-KR" altLang="en-US" baseline="0" dirty="0" err="1"/>
              <a:t>라벨링</a:t>
            </a:r>
            <a:r>
              <a:rPr lang="ko-KR" altLang="en-US" baseline="0" dirty="0"/>
              <a:t> 하는 형식으로 </a:t>
            </a:r>
            <a:r>
              <a:rPr lang="ko-KR" altLang="en-US" baseline="0" dirty="0" err="1"/>
              <a:t>라벨링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왼쪽 아래 </a:t>
            </a:r>
            <a:r>
              <a:rPr lang="en-US" altLang="ko-KR" baseline="0" dirty="0"/>
              <a:t>=&gt; test data </a:t>
            </a:r>
            <a:r>
              <a:rPr lang="ko-KR" altLang="en-US" baseline="0" dirty="0"/>
              <a:t>처리 과정 </a:t>
            </a:r>
            <a:r>
              <a:rPr lang="en-US" altLang="ko-KR" baseline="0" dirty="0"/>
              <a:t>[</a:t>
            </a:r>
            <a:r>
              <a:rPr lang="ko-KR" altLang="en-US" baseline="0" dirty="0"/>
              <a:t>이미지 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이미지 이름</a:t>
            </a:r>
            <a:r>
              <a:rPr lang="en-US" altLang="ko-KR" baseline="0" dirty="0"/>
              <a:t>]</a:t>
            </a:r>
            <a:r>
              <a:rPr lang="ko-KR" altLang="en-US" baseline="0" dirty="0"/>
              <a:t>배열로 처리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사이즈는 </a:t>
            </a:r>
            <a:r>
              <a:rPr lang="en-US" altLang="ko-KR" baseline="0" dirty="0"/>
              <a:t>50X50</a:t>
            </a:r>
            <a:r>
              <a:rPr lang="ko-KR" altLang="en-US" baseline="0" dirty="0"/>
              <a:t>으로 처리했으며 색깔 때문에 잘못 구별할 수도 있기 때문에 </a:t>
            </a:r>
            <a:r>
              <a:rPr lang="en-US" altLang="ko-KR" baseline="0" dirty="0"/>
              <a:t>grayscale</a:t>
            </a:r>
            <a:r>
              <a:rPr lang="ko-KR" altLang="en-US" baseline="0" dirty="0"/>
              <a:t>을 주었다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오른쪽 사진은 데이터 처리 진행중인 모습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394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실습 예제 중 심층 </a:t>
            </a:r>
            <a:r>
              <a:rPr lang="en-US" altLang="ko-KR" dirty="0"/>
              <a:t>CNN</a:t>
            </a:r>
            <a:r>
              <a:rPr lang="ko-KR" altLang="en-US" dirty="0"/>
              <a:t>을 사용하였으며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train_data</a:t>
            </a:r>
            <a:r>
              <a:rPr lang="en-US" altLang="ko-KR" baseline="0" dirty="0"/>
              <a:t> </a:t>
            </a:r>
            <a:r>
              <a:rPr lang="ko-KR" altLang="en-US" baseline="0" dirty="0"/>
              <a:t>라벨링이 </a:t>
            </a:r>
            <a:r>
              <a:rPr lang="en-US" altLang="ko-KR" baseline="0" dirty="0"/>
              <a:t>[?,?,?,?,?]</a:t>
            </a:r>
            <a:r>
              <a:rPr lang="ko-KR" altLang="en-US" baseline="0" dirty="0"/>
              <a:t> 형식이기 때문에 마지막을 </a:t>
            </a:r>
            <a:r>
              <a:rPr lang="en-US" altLang="ko-KR" baseline="0" dirty="0"/>
              <a:t>5</a:t>
            </a:r>
            <a:r>
              <a:rPr lang="ko-KR" altLang="en-US" baseline="0" dirty="0"/>
              <a:t>로 받았다</a:t>
            </a:r>
            <a:r>
              <a:rPr lang="en-US" altLang="ko-KR" baseline="0" dirty="0"/>
              <a:t>. (</a:t>
            </a:r>
            <a:r>
              <a:rPr lang="ko-KR" altLang="en-US" baseline="0" dirty="0"/>
              <a:t>고양이와 개를 구별하는 예제에서는 </a:t>
            </a:r>
            <a:r>
              <a:rPr lang="en-US" altLang="ko-KR" baseline="0" dirty="0"/>
              <a:t>2</a:t>
            </a:r>
            <a:r>
              <a:rPr lang="ko-KR" altLang="en-US" baseline="0" dirty="0"/>
              <a:t>로 받음</a:t>
            </a:r>
            <a:r>
              <a:rPr lang="en-US" altLang="ko-KR" baseline="0" dirty="0"/>
              <a:t>.)</a:t>
            </a:r>
          </a:p>
          <a:p>
            <a:endParaRPr lang="en-US" altLang="ko-KR" baseline="0" dirty="0"/>
          </a:p>
          <a:p>
            <a:r>
              <a:rPr lang="ko-KR" altLang="en-US" dirty="0"/>
              <a:t>총 </a:t>
            </a:r>
            <a:r>
              <a:rPr lang="en-US" altLang="ko-KR" dirty="0"/>
              <a:t>15134</a:t>
            </a:r>
            <a:r>
              <a:rPr lang="ko-KR" altLang="en-US" dirty="0"/>
              <a:t>개의 </a:t>
            </a:r>
            <a:r>
              <a:rPr lang="en-US" altLang="ko-KR" dirty="0"/>
              <a:t>train data</a:t>
            </a:r>
            <a:r>
              <a:rPr lang="ko-KR" altLang="en-US" dirty="0"/>
              <a:t>를 </a:t>
            </a:r>
            <a:r>
              <a:rPr lang="en-US" altLang="ko-KR" dirty="0"/>
              <a:t>90%</a:t>
            </a:r>
            <a:r>
              <a:rPr lang="ko-KR" altLang="en-US" dirty="0"/>
              <a:t>를 학습시키고 </a:t>
            </a:r>
            <a:r>
              <a:rPr lang="en-US" altLang="ko-KR" dirty="0"/>
              <a:t>10%</a:t>
            </a:r>
            <a:r>
              <a:rPr lang="ko-KR" altLang="en-US" dirty="0"/>
              <a:t>를 검증하는 데이터로 사용하였다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Epoch=3</a:t>
            </a:r>
            <a:r>
              <a:rPr lang="ko-KR" altLang="en-US" dirty="0"/>
              <a:t>으로 두었을 때 검증 데이터 정확도는 약 </a:t>
            </a:r>
            <a:r>
              <a:rPr lang="en-US" altLang="ko-KR" dirty="0"/>
              <a:t>93.7%</a:t>
            </a:r>
            <a:r>
              <a:rPr lang="ko-KR" altLang="en-US" dirty="0"/>
              <a:t>가 나왔다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8B19-7170-4A5B-A32B-BB06914DEDA7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2465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8DBE5-E341-4D99-BC02-6BA2D7697468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3C3A-410D-4352-AC64-DAEDD58BD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606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8DBE5-E341-4D99-BC02-6BA2D7697468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3C3A-410D-4352-AC64-DAEDD58BD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25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8DBE5-E341-4D99-BC02-6BA2D7697468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3C3A-410D-4352-AC64-DAEDD58BD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664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8DBE5-E341-4D99-BC02-6BA2D7697468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3C3A-410D-4352-AC64-DAEDD58BD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607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8DBE5-E341-4D99-BC02-6BA2D7697468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3C3A-410D-4352-AC64-DAEDD58BD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221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8DBE5-E341-4D99-BC02-6BA2D7697468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3C3A-410D-4352-AC64-DAEDD58BD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701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8DBE5-E341-4D99-BC02-6BA2D7697468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3C3A-410D-4352-AC64-DAEDD58BD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484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8DBE5-E341-4D99-BC02-6BA2D7697468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3C3A-410D-4352-AC64-DAEDD58BD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753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8DBE5-E341-4D99-BC02-6BA2D7697468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3C3A-410D-4352-AC64-DAEDD58BD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247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8DBE5-E341-4D99-BC02-6BA2D7697468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3C3A-410D-4352-AC64-DAEDD58BD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95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8DBE5-E341-4D99-BC02-6BA2D7697468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3C3A-410D-4352-AC64-DAEDD58BD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048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8DBE5-E341-4D99-BC02-6BA2D7697468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F3C3A-410D-4352-AC64-DAEDD58BD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793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eachablemachine.withgoogle.com/train/imag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2.mp4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362756" y="2045184"/>
            <a:ext cx="3429458" cy="2961077"/>
            <a:chOff x="4362756" y="469729"/>
            <a:chExt cx="3429458" cy="2961077"/>
          </a:xfrm>
        </p:grpSpPr>
        <p:sp>
          <p:nvSpPr>
            <p:cNvPr id="26" name="직사각형 25"/>
            <p:cNvSpPr/>
            <p:nvPr/>
          </p:nvSpPr>
          <p:spPr>
            <a:xfrm>
              <a:off x="4362756" y="983712"/>
              <a:ext cx="3309332" cy="2316210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35485" y="469729"/>
              <a:ext cx="2652440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&lt; </a:t>
              </a:r>
              <a:r>
                <a:rPr lang="ko-KR" altLang="en-US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산업 </a:t>
              </a:r>
              <a:r>
                <a:rPr lang="en-US" altLang="ko-KR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AI</a:t>
              </a:r>
              <a:r>
                <a:rPr lang="ko-KR" altLang="en-US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&gt;</a:t>
              </a:r>
              <a:endParaRPr lang="ko-KR" altLang="en-US" sz="11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02E1AD8-F4B3-4205-883A-253BD7247279}"/>
                </a:ext>
              </a:extLst>
            </p:cNvPr>
            <p:cNvSpPr/>
            <p:nvPr/>
          </p:nvSpPr>
          <p:spPr>
            <a:xfrm>
              <a:off x="4482882" y="1114596"/>
              <a:ext cx="3309332" cy="2316210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8F4D0F7-B3C8-4524-8A30-ED1461FF69EA}"/>
                </a:ext>
              </a:extLst>
            </p:cNvPr>
            <p:cNvSpPr txBox="1"/>
            <p:nvPr/>
          </p:nvSpPr>
          <p:spPr>
            <a:xfrm>
              <a:off x="4597410" y="1428276"/>
              <a:ext cx="2904565" cy="1558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2">
                      <a:lumMod val="2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</a:t>
              </a:r>
              <a:r>
                <a:rPr lang="ko-KR" altLang="en-US" sz="2000" b="1" dirty="0">
                  <a:solidFill>
                    <a:schemeClr val="bg2">
                      <a:lumMod val="2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최종 발표</a:t>
              </a:r>
              <a:r>
                <a:rPr lang="en-US" altLang="ko-KR" sz="2000" b="1" dirty="0">
                  <a:solidFill>
                    <a:schemeClr val="bg2">
                      <a:lumMod val="2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]</a:t>
              </a:r>
            </a:p>
            <a:p>
              <a:pPr algn="ctr"/>
              <a:endParaRPr lang="en-US" altLang="ko-KR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2">
                      <a:lumMod val="2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딥러닝 기반</a:t>
              </a:r>
              <a:endParaRPr lang="en-US" altLang="ko-KR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2">
                      <a:lumMod val="2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수화 알파벳</a:t>
              </a:r>
              <a:r>
                <a:rPr lang="en-US" altLang="ko-KR" sz="2000" b="1" dirty="0">
                  <a:solidFill>
                    <a:schemeClr val="bg2">
                      <a:lumMod val="2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(ASL)</a:t>
              </a:r>
              <a:r>
                <a:rPr lang="ko-KR" altLang="en-US" sz="2000" b="1" dirty="0">
                  <a:solidFill>
                    <a:schemeClr val="bg2">
                      <a:lumMod val="2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예측</a:t>
              </a:r>
              <a:endParaRPr lang="en-US" altLang="ko-KR" sz="2000" b="1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96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_x169525944" descr="EMB0000463873ce">
            <a:extLst>
              <a:ext uri="{FF2B5EF4-FFF2-40B4-BE49-F238E27FC236}">
                <a16:creationId xmlns:a16="http://schemas.microsoft.com/office/drawing/2014/main" id="{23CDAD45-270B-4C9D-8465-39EA29BF5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2" t="30353" r="31609" b="17081"/>
          <a:stretch>
            <a:fillRect/>
          </a:stretch>
        </p:blipFill>
        <p:spPr bwMode="auto">
          <a:xfrm>
            <a:off x="524347" y="1330897"/>
            <a:ext cx="4934749" cy="515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09241777-41F6-42B1-B336-84343125B06C}"/>
              </a:ext>
            </a:extLst>
          </p:cNvPr>
          <p:cNvSpPr txBox="1"/>
          <p:nvPr/>
        </p:nvSpPr>
        <p:spPr>
          <a:xfrm>
            <a:off x="1453509" y="6489232"/>
            <a:ext cx="2962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[Epoch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횟수에 따른 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test 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예측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분석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]</a:t>
            </a:r>
            <a:endParaRPr lang="ko-KR" altLang="en-US" sz="1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82" name="_x59844128" descr="EMB0000463873d3">
            <a:extLst>
              <a:ext uri="{FF2B5EF4-FFF2-40B4-BE49-F238E27FC236}">
                <a16:creationId xmlns:a16="http://schemas.microsoft.com/office/drawing/2014/main" id="{EC45031E-AD87-4A58-A6D0-7F0278817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7" t="55311" r="32719" b="18561"/>
          <a:stretch/>
        </p:blipFill>
        <p:spPr bwMode="auto">
          <a:xfrm>
            <a:off x="5544273" y="1319321"/>
            <a:ext cx="6123380" cy="2681851"/>
          </a:xfrm>
          <a:prstGeom prst="rect">
            <a:avLst/>
          </a:prstGeom>
          <a:noFill/>
          <a:ln>
            <a:solidFill>
              <a:srgbClr val="C5CBC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AC6248C-A39D-4EBD-B037-E2DC6B8B1F7E}"/>
              </a:ext>
            </a:extLst>
          </p:cNvPr>
          <p:cNvSpPr/>
          <p:nvPr/>
        </p:nvSpPr>
        <p:spPr>
          <a:xfrm>
            <a:off x="5997542" y="4240925"/>
            <a:ext cx="5552459" cy="197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Train 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데이터의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10%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validation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set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으로 사용하였을 경우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정확도가 거의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근접</a:t>
            </a: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Epoch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100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까지 진행하였을 때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Test 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데이터를 예측하는데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4402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초가 소요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약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시간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14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분 가량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7A642D-270C-4257-AF30-08B0FF51266C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_CNN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E9BA03-CDA4-4EBA-BAAA-DE75718DA836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E4BEF7C-3C31-49CC-9577-E15D7F0F25FF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EEB9A7E-BC39-44BD-A316-6CA01B0FCD2B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9D5B4F2-57F5-409F-8B75-43BBD91328E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2211847C-EF2B-4D6F-B945-ABC3DE1E8B2F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25B0E729-DC96-478A-971E-7D262EFA52B8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E50488FA-1B13-4753-ABD9-64407A01AC12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4B235EC5-521E-4B12-8CDF-057794ABD973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5E658C-3812-4A7C-8F53-DAB10A867B50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9B44959-0129-4AD6-BE20-D2B45BC51380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  <p:sp>
        <p:nvSpPr>
          <p:cNvPr id="61" name="화살표: 줄무늬가 있는 오른쪽 60">
            <a:extLst>
              <a:ext uri="{FF2B5EF4-FFF2-40B4-BE49-F238E27FC236}">
                <a16:creationId xmlns:a16="http://schemas.microsoft.com/office/drawing/2014/main" id="{AFB5082E-52CE-46FB-922D-9810A35C7926}"/>
              </a:ext>
            </a:extLst>
          </p:cNvPr>
          <p:cNvSpPr/>
          <p:nvPr/>
        </p:nvSpPr>
        <p:spPr>
          <a:xfrm>
            <a:off x="5170494" y="4699011"/>
            <a:ext cx="770708" cy="574766"/>
          </a:xfrm>
          <a:prstGeom prst="striped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C2D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787FB0-F505-45A4-AB57-88976B4A9EF8}"/>
              </a:ext>
            </a:extLst>
          </p:cNvPr>
          <p:cNvSpPr/>
          <p:nvPr/>
        </p:nvSpPr>
        <p:spPr>
          <a:xfrm>
            <a:off x="9544414" y="1801759"/>
            <a:ext cx="947104" cy="257515"/>
          </a:xfrm>
          <a:prstGeom prst="rect">
            <a:avLst/>
          </a:prstGeom>
          <a:noFill/>
          <a:ln w="28575">
            <a:solidFill>
              <a:srgbClr val="C00000">
                <a:alpha val="73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CF8FB8-145D-4508-BCF1-82B8BCF57210}"/>
              </a:ext>
            </a:extLst>
          </p:cNvPr>
          <p:cNvSpPr/>
          <p:nvPr/>
        </p:nvSpPr>
        <p:spPr>
          <a:xfrm>
            <a:off x="7702403" y="1801759"/>
            <a:ext cx="709420" cy="257515"/>
          </a:xfrm>
          <a:prstGeom prst="rect">
            <a:avLst/>
          </a:prstGeom>
          <a:noFill/>
          <a:ln w="28575">
            <a:solidFill>
              <a:srgbClr val="C00000">
                <a:alpha val="73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582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_x60009096" descr="EMB0000463873c5">
            <a:extLst>
              <a:ext uri="{FF2B5EF4-FFF2-40B4-BE49-F238E27FC236}">
                <a16:creationId xmlns:a16="http://schemas.microsoft.com/office/drawing/2014/main" id="{E343E250-241E-40B8-A6C4-84A92EFA0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6" t="22160" r="52289" b="8542"/>
          <a:stretch/>
        </p:blipFill>
        <p:spPr bwMode="auto">
          <a:xfrm>
            <a:off x="526694" y="1285179"/>
            <a:ext cx="4038320" cy="559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F35182E1-39D6-4D00-A8AE-6C8C2089E5FD}"/>
              </a:ext>
            </a:extLst>
          </p:cNvPr>
          <p:cNvSpPr/>
          <p:nvPr/>
        </p:nvSpPr>
        <p:spPr>
          <a:xfrm>
            <a:off x="4696868" y="1320211"/>
            <a:ext cx="386299" cy="318607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2" name="화살표: 오각형 31">
            <a:extLst>
              <a:ext uri="{FF2B5EF4-FFF2-40B4-BE49-F238E27FC236}">
                <a16:creationId xmlns:a16="http://schemas.microsoft.com/office/drawing/2014/main" id="{B08ED0E2-3BC5-4ABF-9F36-6F804A376D37}"/>
              </a:ext>
            </a:extLst>
          </p:cNvPr>
          <p:cNvSpPr/>
          <p:nvPr/>
        </p:nvSpPr>
        <p:spPr>
          <a:xfrm>
            <a:off x="4730734" y="4161726"/>
            <a:ext cx="386299" cy="318607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926899-BC1B-4B28-A8B1-426E4E9F68D5}"/>
              </a:ext>
            </a:extLst>
          </p:cNvPr>
          <p:cNvSpPr txBox="1"/>
          <p:nvPr/>
        </p:nvSpPr>
        <p:spPr>
          <a:xfrm>
            <a:off x="5173965" y="1293422"/>
            <a:ext cx="605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직접 찍은 사진을 제외한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Test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(150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장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만을 사용한 경우</a:t>
            </a:r>
          </a:p>
        </p:txBody>
      </p:sp>
      <p:pic>
        <p:nvPicPr>
          <p:cNvPr id="34" name="_x60013256" descr="EMB0000463873c8">
            <a:extLst>
              <a:ext uri="{FF2B5EF4-FFF2-40B4-BE49-F238E27FC236}">
                <a16:creationId xmlns:a16="http://schemas.microsoft.com/office/drawing/2014/main" id="{D425CE60-606F-4A74-A3BB-1E0E72316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5" t="31787" r="27998" b="27492"/>
          <a:stretch>
            <a:fillRect/>
          </a:stretch>
        </p:blipFill>
        <p:spPr bwMode="auto">
          <a:xfrm>
            <a:off x="6840920" y="1705941"/>
            <a:ext cx="4824386" cy="238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BB429DD-806F-4862-8C91-8938F1B2E5E9}"/>
              </a:ext>
            </a:extLst>
          </p:cNvPr>
          <p:cNvSpPr txBox="1"/>
          <p:nvPr/>
        </p:nvSpPr>
        <p:spPr>
          <a:xfrm>
            <a:off x="5173965" y="4140216"/>
            <a:ext cx="653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직접 찍은 사진을 포함한 모든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Test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(650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장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사용한 경우</a:t>
            </a:r>
          </a:p>
        </p:txBody>
      </p:sp>
      <p:pic>
        <p:nvPicPr>
          <p:cNvPr id="42" name="_x60012616" descr="EMB0000463873cb">
            <a:extLst>
              <a:ext uri="{FF2B5EF4-FFF2-40B4-BE49-F238E27FC236}">
                <a16:creationId xmlns:a16="http://schemas.microsoft.com/office/drawing/2014/main" id="{F8F04F9F-582B-4D2B-97B9-1651CEA14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7" t="31787" r="28415" b="30951"/>
          <a:stretch>
            <a:fillRect/>
          </a:stretch>
        </p:blipFill>
        <p:spPr bwMode="auto">
          <a:xfrm>
            <a:off x="6851080" y="4589904"/>
            <a:ext cx="4824386" cy="220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A840A16-C397-400C-BB28-813C0B81DF3B}"/>
              </a:ext>
            </a:extLst>
          </p:cNvPr>
          <p:cNvGrpSpPr/>
          <p:nvPr/>
        </p:nvGrpSpPr>
        <p:grpSpPr>
          <a:xfrm>
            <a:off x="3876883" y="1755087"/>
            <a:ext cx="3811065" cy="2391920"/>
            <a:chOff x="9014022" y="1859113"/>
            <a:chExt cx="3936231" cy="2285965"/>
          </a:xfrm>
        </p:grpSpPr>
        <p:graphicFrame>
          <p:nvGraphicFramePr>
            <p:cNvPr id="9" name="차트 8">
              <a:extLst>
                <a:ext uri="{FF2B5EF4-FFF2-40B4-BE49-F238E27FC236}">
                  <a16:creationId xmlns:a16="http://schemas.microsoft.com/office/drawing/2014/main" id="{2EEC1B63-A328-4A76-9216-86685B1A372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60760374"/>
                </p:ext>
              </p:extLst>
            </p:nvPr>
          </p:nvGraphicFramePr>
          <p:xfrm>
            <a:off x="9014022" y="1859113"/>
            <a:ext cx="3936231" cy="22859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E7E8DFE-E273-4794-AAAB-0123B109E664}"/>
                </a:ext>
              </a:extLst>
            </p:cNvPr>
            <p:cNvSpPr txBox="1"/>
            <p:nvPr/>
          </p:nvSpPr>
          <p:spPr>
            <a:xfrm>
              <a:off x="10434418" y="2576758"/>
              <a:ext cx="22408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28.57%</a:t>
              </a:r>
              <a:endPara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F3C9627F-3E79-4B32-9F27-CF3A3857316D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_CNN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9A8DD9-6B85-4079-9B44-5DE3FADA3A6D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graphicFrame>
        <p:nvGraphicFramePr>
          <p:cNvPr id="50" name="차트 49">
            <a:extLst>
              <a:ext uri="{FF2B5EF4-FFF2-40B4-BE49-F238E27FC236}">
                <a16:creationId xmlns:a16="http://schemas.microsoft.com/office/drawing/2014/main" id="{C2880B85-44A7-4CA6-B2CF-5D497FA600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7614448"/>
              </p:ext>
            </p:extLst>
          </p:nvPr>
        </p:nvGraphicFramePr>
        <p:xfrm>
          <a:off x="3876883" y="4556261"/>
          <a:ext cx="3811065" cy="2391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9DFF7C1D-BC44-4F84-A965-74CBEED13317}"/>
              </a:ext>
            </a:extLst>
          </p:cNvPr>
          <p:cNvSpPr txBox="1"/>
          <p:nvPr/>
        </p:nvSpPr>
        <p:spPr>
          <a:xfrm>
            <a:off x="5252110" y="5307169"/>
            <a:ext cx="2169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21.05%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620902-BCF4-4F91-AB55-E864CE872D5E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34523BA-EC9E-40CA-A2E9-4B87197A4AE5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8967CBD8-F9BB-4A8A-AEF8-B3611B129B9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511D4261-83C5-4182-8C4B-5ECB9332101F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B262B9A8-601E-4E4E-9364-AA22EC514EB1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191DB431-FDF3-4458-ABC9-AFC66D65FDE8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512A5E0-A84A-40FF-91BF-88C5E4E4EB69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9F9EB30-FA96-4A0C-A896-59286DA34400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F397188-8CBB-4E40-BA66-3F38C819EFAA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067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_x169529384" descr="EMB0000463873e4">
            <a:extLst>
              <a:ext uri="{FF2B5EF4-FFF2-40B4-BE49-F238E27FC236}">
                <a16:creationId xmlns:a16="http://schemas.microsoft.com/office/drawing/2014/main" id="{9F2BD929-C81F-4725-AAE7-A116083C02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2" r="81160" b="12795"/>
          <a:stretch/>
        </p:blipFill>
        <p:spPr bwMode="auto">
          <a:xfrm>
            <a:off x="1159257" y="1431930"/>
            <a:ext cx="2817819" cy="519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C4B98E6-CA8E-4B89-B3B0-DBF76B407EAE}"/>
              </a:ext>
            </a:extLst>
          </p:cNvPr>
          <p:cNvGrpSpPr/>
          <p:nvPr/>
        </p:nvGrpSpPr>
        <p:grpSpPr>
          <a:xfrm>
            <a:off x="4013033" y="3015941"/>
            <a:ext cx="2061046" cy="1057786"/>
            <a:chOff x="3732910" y="964655"/>
            <a:chExt cx="2333117" cy="105778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F01EA08-3E0F-4EDF-BD94-31345A7E7881}"/>
                </a:ext>
              </a:extLst>
            </p:cNvPr>
            <p:cNvGrpSpPr/>
            <p:nvPr/>
          </p:nvGrpSpPr>
          <p:grpSpPr>
            <a:xfrm>
              <a:off x="3829225" y="964655"/>
              <a:ext cx="2236802" cy="986400"/>
              <a:chOff x="3086876" y="2703473"/>
              <a:chExt cx="2236802" cy="986400"/>
            </a:xfrm>
          </p:grpSpPr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6DC485FC-5C64-4BEF-BA3B-058994A5E50E}"/>
                  </a:ext>
                </a:extLst>
              </p:cNvPr>
              <p:cNvCxnSpPr/>
              <p:nvPr/>
            </p:nvCxnSpPr>
            <p:spPr>
              <a:xfrm flipV="1">
                <a:off x="3086876" y="2775473"/>
                <a:ext cx="1011219" cy="914400"/>
              </a:xfrm>
              <a:prstGeom prst="line">
                <a:avLst/>
              </a:prstGeom>
              <a:solidFill>
                <a:schemeClr val="accent3"/>
              </a:solidFill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3C6E786F-8C0E-46D2-9159-2A661B6D1E8E}"/>
                  </a:ext>
                </a:extLst>
              </p:cNvPr>
              <p:cNvCxnSpPr>
                <a:cxnSpLocks/>
                <a:endCxn id="9" idx="2"/>
              </p:cNvCxnSpPr>
              <p:nvPr/>
            </p:nvCxnSpPr>
            <p:spPr>
              <a:xfrm>
                <a:off x="4080977" y="2775473"/>
                <a:ext cx="1098701" cy="0"/>
              </a:xfrm>
              <a:prstGeom prst="line">
                <a:avLst/>
              </a:prstGeom>
              <a:solidFill>
                <a:schemeClr val="accent3"/>
              </a:solidFill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90269EC4-E3DA-4E30-84D1-20CD56334A16}"/>
                  </a:ext>
                </a:extLst>
              </p:cNvPr>
              <p:cNvSpPr/>
              <p:nvPr/>
            </p:nvSpPr>
            <p:spPr>
              <a:xfrm>
                <a:off x="5179678" y="2703473"/>
                <a:ext cx="144000" cy="144000"/>
              </a:xfrm>
              <a:prstGeom prst="ellipse">
                <a:avLst/>
              </a:prstGeom>
              <a:noFill/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0693D2A-CACE-4845-B9D6-87B57C8438F6}"/>
                </a:ext>
              </a:extLst>
            </p:cNvPr>
            <p:cNvSpPr/>
            <p:nvPr/>
          </p:nvSpPr>
          <p:spPr>
            <a:xfrm>
              <a:off x="3732910" y="1914864"/>
              <a:ext cx="107577" cy="10757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262407-3746-4110-B4C4-781A4F8F27FB}"/>
              </a:ext>
            </a:extLst>
          </p:cNvPr>
          <p:cNvSpPr/>
          <p:nvPr/>
        </p:nvSpPr>
        <p:spPr>
          <a:xfrm>
            <a:off x="6143692" y="2604274"/>
            <a:ext cx="5546738" cy="2221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Column A</a:t>
            </a:r>
            <a:r>
              <a:rPr lang="en-US" altLang="ko-KR" sz="2700" dirty="0">
                <a:solidFill>
                  <a:srgbClr val="002060"/>
                </a:solidFill>
                <a:latin typeface="+mj-lt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이미지명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Column B</a:t>
            </a:r>
            <a:r>
              <a:rPr lang="en-US" altLang="ko-KR" sz="2700" dirty="0">
                <a:solidFill>
                  <a:srgbClr val="002060"/>
                </a:solidFill>
                <a:latin typeface="+mj-lt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softmax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결과에 따른 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Labeling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97979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400" b="1" dirty="0">
                <a:solidFill>
                  <a:srgbClr val="97979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출력된 </a:t>
            </a:r>
            <a:r>
              <a:rPr lang="en-US" altLang="ko-KR" sz="1400" b="1" dirty="0">
                <a:solidFill>
                  <a:srgbClr val="97979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</a:t>
            </a:r>
            <a:r>
              <a:rPr lang="ko-KR" altLang="en-US" sz="1400" b="1" dirty="0">
                <a:solidFill>
                  <a:srgbClr val="97979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숫자</a:t>
            </a:r>
            <a:r>
              <a:rPr lang="en-US" altLang="ko-KR" sz="1400" b="1" dirty="0">
                <a:solidFill>
                  <a:srgbClr val="97979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1400" b="1" dirty="0">
                <a:solidFill>
                  <a:srgbClr val="97979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숫자</a:t>
            </a:r>
            <a:r>
              <a:rPr lang="en-US" altLang="ko-KR" sz="1400" b="1" dirty="0">
                <a:solidFill>
                  <a:srgbClr val="97979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1400" b="1" dirty="0">
                <a:solidFill>
                  <a:srgbClr val="97979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숫자</a:t>
            </a:r>
            <a:r>
              <a:rPr lang="en-US" altLang="ko-KR" sz="1400" b="1" dirty="0">
                <a:solidFill>
                  <a:srgbClr val="97979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1400" b="1" dirty="0">
                <a:solidFill>
                  <a:srgbClr val="97979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숫자</a:t>
            </a:r>
            <a:r>
              <a:rPr lang="en-US" altLang="ko-KR" sz="1400" b="1" dirty="0">
                <a:solidFill>
                  <a:srgbClr val="97979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1400" b="1" dirty="0">
                <a:solidFill>
                  <a:srgbClr val="97979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숫자</a:t>
            </a:r>
            <a:r>
              <a:rPr lang="en-US" altLang="ko-KR" sz="1400" b="1" dirty="0">
                <a:solidFill>
                  <a:srgbClr val="97979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]</a:t>
            </a:r>
            <a:r>
              <a:rPr lang="ko-KR" altLang="en-US" sz="1400" b="1" dirty="0">
                <a:solidFill>
                  <a:srgbClr val="97979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값 중 가장 큰 값의 인덱스로 </a:t>
            </a:r>
            <a:r>
              <a:rPr lang="en-US" altLang="ko-KR" sz="1400" b="1" dirty="0">
                <a:solidFill>
                  <a:srgbClr val="97979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Labeling)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Column C</a:t>
            </a:r>
            <a:r>
              <a:rPr lang="en-US" altLang="ko-KR" sz="2700" dirty="0">
                <a:solidFill>
                  <a:srgbClr val="002060"/>
                </a:solidFill>
                <a:latin typeface="+mj-lt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예측한 알파벳</a:t>
            </a:r>
          </a:p>
        </p:txBody>
      </p:sp>
      <p:pic>
        <p:nvPicPr>
          <p:cNvPr id="79" name="_x60010456" descr="EMB0000463873d9">
            <a:extLst>
              <a:ext uri="{FF2B5EF4-FFF2-40B4-BE49-F238E27FC236}">
                <a16:creationId xmlns:a16="http://schemas.microsoft.com/office/drawing/2014/main" id="{0BAEF1F6-6674-482D-8725-6985E11A5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7" t="60953" r="57147" b="35513"/>
          <a:stretch>
            <a:fillRect/>
          </a:stretch>
        </p:blipFill>
        <p:spPr bwMode="auto">
          <a:xfrm>
            <a:off x="6096000" y="2196393"/>
            <a:ext cx="2968058" cy="415070"/>
          </a:xfrm>
          <a:prstGeom prst="rect">
            <a:avLst/>
          </a:prstGeom>
          <a:noFill/>
          <a:ln>
            <a:solidFill>
              <a:srgbClr val="97979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F80556F-511C-4260-8622-4EE2284E3EA8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_CNN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FDC25D9-61C9-446B-AE77-23710F4F19D6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D298806-A316-4BA3-9426-CA00784E4405}"/>
              </a:ext>
            </a:extLst>
          </p:cNvPr>
          <p:cNvSpPr/>
          <p:nvPr/>
        </p:nvSpPr>
        <p:spPr>
          <a:xfrm>
            <a:off x="1555859" y="3915344"/>
            <a:ext cx="2397815" cy="270575"/>
          </a:xfrm>
          <a:prstGeom prst="rect">
            <a:avLst/>
          </a:prstGeom>
          <a:noFill/>
          <a:ln w="28575">
            <a:solidFill>
              <a:srgbClr val="C00000">
                <a:alpha val="73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12B52B2-96A5-45D2-91F8-3B47D5FE6CBC}"/>
              </a:ext>
            </a:extLst>
          </p:cNvPr>
          <p:cNvSpPr/>
          <p:nvPr/>
        </p:nvSpPr>
        <p:spPr>
          <a:xfrm>
            <a:off x="1550366" y="5766407"/>
            <a:ext cx="2397815" cy="270575"/>
          </a:xfrm>
          <a:prstGeom prst="rect">
            <a:avLst/>
          </a:prstGeom>
          <a:noFill/>
          <a:ln w="28575">
            <a:solidFill>
              <a:srgbClr val="C00000">
                <a:alpha val="73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4D64314-8E33-42FA-B59D-59209415F101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C95F6D5-8914-4862-A7B5-E0BD5820C511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028DE2D-FED3-4569-B9B1-F213CB505DE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45261216-56A3-4245-A0D5-65669C821389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20811FAE-F27E-45D7-9B3F-A8F5CD6EF04D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E6C03C9B-F788-4B66-91C6-BF8DE0FE536D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455D539A-BA51-4091-B7EC-55B254E1CD73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6A89F8C-9FAE-4245-BD43-74B2604DA287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06F4ACA-6C3C-467E-9C1D-5279F404647B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4651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5F80556F-511C-4260-8622-4EE2284E3EA8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_CNN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FDC25D9-61C9-446B-AE77-23710F4F19D6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6B16F8-D938-4CA3-9C4F-9E0F9192CCF0}"/>
              </a:ext>
            </a:extLst>
          </p:cNvPr>
          <p:cNvSpPr txBox="1"/>
          <p:nvPr/>
        </p:nvSpPr>
        <p:spPr>
          <a:xfrm>
            <a:off x="1118907" y="1415635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CNN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결과</a:t>
            </a:r>
          </a:p>
        </p:txBody>
      </p:sp>
      <p:pic>
        <p:nvPicPr>
          <p:cNvPr id="37" name="_x169528664" descr="EMB0000463873d6">
            <a:extLst>
              <a:ext uri="{FF2B5EF4-FFF2-40B4-BE49-F238E27FC236}">
                <a16:creationId xmlns:a16="http://schemas.microsoft.com/office/drawing/2014/main" id="{B091AFE8-3DAB-4F98-8D8A-55EF2B3E7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5" t="25665" r="52289" b="48421"/>
          <a:stretch>
            <a:fillRect/>
          </a:stretch>
        </p:blipFill>
        <p:spPr bwMode="auto">
          <a:xfrm>
            <a:off x="1118907" y="1957171"/>
            <a:ext cx="4604574" cy="314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_x237023576" descr="EMB0000463873d6">
            <a:extLst>
              <a:ext uri="{FF2B5EF4-FFF2-40B4-BE49-F238E27FC236}">
                <a16:creationId xmlns:a16="http://schemas.microsoft.com/office/drawing/2014/main" id="{1FB16EA5-E353-4F29-AC0D-7EAB7D276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0" t="51085" r="52289" b="22513"/>
          <a:stretch/>
        </p:blipFill>
        <p:spPr bwMode="auto">
          <a:xfrm>
            <a:off x="5860363" y="1678329"/>
            <a:ext cx="5204013" cy="384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D41206-B36B-48D1-AEBD-469BDE58779E}"/>
              </a:ext>
            </a:extLst>
          </p:cNvPr>
          <p:cNvSpPr/>
          <p:nvPr/>
        </p:nvSpPr>
        <p:spPr>
          <a:xfrm>
            <a:off x="1215715" y="5189494"/>
            <a:ext cx="4830285" cy="1207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Epoch</a:t>
            </a:r>
            <a:r>
              <a:rPr lang="ko-KR" altLang="en-US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횟수를 증가시킬수록 </a:t>
            </a:r>
            <a:r>
              <a:rPr lang="en-US" altLang="ko-KR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test </a:t>
            </a:r>
            <a:r>
              <a:rPr lang="ko-KR" altLang="en-US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데이터의 예측정확도 또한</a:t>
            </a:r>
            <a:r>
              <a:rPr lang="en-US" altLang="ko-KR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꾸준히 증가할 것이라 예상하였으나 큰 차이가 없었음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82DFD0-D828-47CA-9635-AF89C6D1F8D3}"/>
              </a:ext>
            </a:extLst>
          </p:cNvPr>
          <p:cNvSpPr txBox="1"/>
          <p:nvPr/>
        </p:nvSpPr>
        <p:spPr>
          <a:xfrm>
            <a:off x="7741583" y="5574254"/>
            <a:ext cx="2962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[Epoch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횟수에 따른 정확도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]</a:t>
            </a:r>
            <a:endParaRPr lang="ko-KR" altLang="en-US" sz="1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D42AF13-BFC9-410A-99FF-1B37DF731004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134408C-B564-454D-90B1-CD5CB0101E8B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BC3816DA-A536-41C9-88C2-5FE96997B8FC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0E70969E-6DDC-4A8F-B283-FA59972AF4B5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9D0E2A86-1B9F-405E-A4CC-54713A6649A3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D8E24310-0325-4BF8-ABC2-E1D0EF3E0498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5C3F152-B705-45EF-9CD8-44D64AA5FF23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C9AF044-491E-4451-90DA-EEC08BD5D61E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B3F2B19-708F-4231-8BC0-DCD3912CE908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5224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5F80556F-511C-4260-8622-4EE2284E3EA8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_Object Detection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FDC25D9-61C9-446B-AE77-23710F4F19D6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CB57ED-3A8E-486A-873B-6B524B1F5D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8" r="49055" b="4519"/>
          <a:stretch/>
        </p:blipFill>
        <p:spPr>
          <a:xfrm>
            <a:off x="1045593" y="2053719"/>
            <a:ext cx="5050407" cy="4612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F21BAC-1F94-48A4-8505-2CA601B8F4E8}"/>
              </a:ext>
            </a:extLst>
          </p:cNvPr>
          <p:cNvSpPr txBox="1"/>
          <p:nvPr/>
        </p:nvSpPr>
        <p:spPr>
          <a:xfrm>
            <a:off x="864257" y="1339330"/>
            <a:ext cx="3807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Keras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Web 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기반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Object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335223-234F-4131-BF4C-31B576221F85}"/>
              </a:ext>
            </a:extLst>
          </p:cNvPr>
          <p:cNvSpPr txBox="1"/>
          <p:nvPr/>
        </p:nvSpPr>
        <p:spPr>
          <a:xfrm>
            <a:off x="6481637" y="3022507"/>
            <a:ext cx="5050407" cy="2035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Epochs: 50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Batch Size: 16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Learning Rate: 0.001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설정하여 훈련을 진행</a:t>
            </a:r>
          </a:p>
        </p:txBody>
      </p:sp>
      <p:sp>
        <p:nvSpPr>
          <p:cNvPr id="30" name="화살표: 오각형 29">
            <a:extLst>
              <a:ext uri="{FF2B5EF4-FFF2-40B4-BE49-F238E27FC236}">
                <a16:creationId xmlns:a16="http://schemas.microsoft.com/office/drawing/2014/main" id="{7F187A7F-19F2-4CCF-B70F-770B95A632DB}"/>
              </a:ext>
            </a:extLst>
          </p:cNvPr>
          <p:cNvSpPr/>
          <p:nvPr/>
        </p:nvSpPr>
        <p:spPr>
          <a:xfrm rot="10800000" flipV="1">
            <a:off x="6253318" y="2053719"/>
            <a:ext cx="2728121" cy="719350"/>
          </a:xfrm>
          <a:prstGeom prst="homePlate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Image Labeling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17B796-AE40-4348-9214-8075CE5C477E}"/>
              </a:ext>
            </a:extLst>
          </p:cNvPr>
          <p:cNvSpPr txBox="1"/>
          <p:nvPr/>
        </p:nvSpPr>
        <p:spPr>
          <a:xfrm>
            <a:off x="1134318" y="1630419"/>
            <a:ext cx="4064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(https://teachablemachine.withgoogle.com/train/image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</a:rPr>
              <a:t>)</a:t>
            </a:r>
            <a:endParaRPr lang="ko-KR" alt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CE745FD-A471-4460-BE1F-83A4F75BB4D5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109CC0D-8E17-442F-ACC8-22A2E88FFC42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F913308-4F7F-4D9B-8120-67DD134046F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B06A72AD-986E-4E5A-B281-D6C8298543D2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98C5409B-20B6-4CBF-89D7-D97712B35E3F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84F9A1BD-5E0F-48DA-8C11-56BFA79B78AD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6C2F4031-8901-4386-A37A-E776E8C0BB64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4B6E651-C2A2-4BE8-91A9-31AE9DA8BB00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31C468-5AFF-4F12-851D-45B8FD1AFECF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854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5F80556F-511C-4260-8622-4EE2284E3EA8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_Object Detection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FDC25D9-61C9-446B-AE77-23710F4F19D6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A493A6-F399-4865-B884-216926771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57" y="1341255"/>
            <a:ext cx="6455251" cy="5383595"/>
          </a:xfrm>
          <a:prstGeom prst="rect">
            <a:avLst/>
          </a:prstGeom>
        </p:spPr>
      </p:pic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404E350D-CE4F-4B68-87B3-B736590571B3}"/>
              </a:ext>
            </a:extLst>
          </p:cNvPr>
          <p:cNvSpPr/>
          <p:nvPr/>
        </p:nvSpPr>
        <p:spPr>
          <a:xfrm rot="10800000" flipV="1">
            <a:off x="7513158" y="1341255"/>
            <a:ext cx="2728121" cy="719350"/>
          </a:xfrm>
          <a:prstGeom prst="homePlate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Code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7CAA19-4EA1-43E5-85DA-F2842377A94F}"/>
              </a:ext>
            </a:extLst>
          </p:cNvPr>
          <p:cNvSpPr txBox="1"/>
          <p:nvPr/>
        </p:nvSpPr>
        <p:spPr>
          <a:xfrm>
            <a:off x="7817675" y="2311307"/>
            <a:ext cx="3835845" cy="3665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Keras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불러오기</a:t>
            </a: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이미지 경로 설정</a:t>
            </a: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배열에 맞게끔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224 x 224 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크기로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Resize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이미지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Normalization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이미지를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배열에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Load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예측 진행 후 정확도 출력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77EA446-E792-478F-8BAF-C1CD12BB46AA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1771B2C-A0F0-45B3-9936-34204E073BFD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C5EA6A7-427F-4456-93E9-5557BEB75F7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71C06731-3D27-437D-8366-3C3CFEABB1FB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B40DCCB9-50D9-4B47-B5CA-A4FDEBE6DDFF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FFDD31FF-8662-4EFF-A8A9-9E32BA126361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23A7D0AE-19B7-4796-97AF-4BB55EB75F4A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75D35F9-6FB9-45B8-8FC2-695DE40C9BB1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0A3FBA-BB2A-4253-B1B6-4BB811700809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641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5F80556F-511C-4260-8622-4EE2284E3EA8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_Object Detection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FDC25D9-61C9-446B-AE77-23710F4F19D6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440D30-A15F-4148-BFAD-7A024EC74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451" y="2063735"/>
            <a:ext cx="2514056" cy="4011943"/>
          </a:xfrm>
          <a:prstGeom prst="rect">
            <a:avLst/>
          </a:prstGeom>
          <a:ln>
            <a:solidFill>
              <a:srgbClr val="C5CBC4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8C5156-B06E-4F91-B7C7-687D71FF2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812" y="2063737"/>
            <a:ext cx="2514056" cy="4011943"/>
          </a:xfrm>
          <a:prstGeom prst="rect">
            <a:avLst/>
          </a:prstGeom>
          <a:ln>
            <a:solidFill>
              <a:srgbClr val="C5CBC4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5E241C-C3CB-4E3B-89DE-0CFBFFCDF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869" y="2063734"/>
            <a:ext cx="2514056" cy="4011943"/>
          </a:xfrm>
          <a:prstGeom prst="rect">
            <a:avLst/>
          </a:prstGeom>
          <a:ln>
            <a:solidFill>
              <a:srgbClr val="C5CBC4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599427E-94C3-45A6-9548-4525C831ACCA}"/>
              </a:ext>
            </a:extLst>
          </p:cNvPr>
          <p:cNvSpPr txBox="1"/>
          <p:nvPr/>
        </p:nvSpPr>
        <p:spPr>
          <a:xfrm>
            <a:off x="1118907" y="1415635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Object Detection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결과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3FF36C4-6E4F-4613-8D20-D4106A3BFD4B}"/>
              </a:ext>
            </a:extLst>
          </p:cNvPr>
          <p:cNvSpPr/>
          <p:nvPr/>
        </p:nvSpPr>
        <p:spPr>
          <a:xfrm>
            <a:off x="1544320" y="1903694"/>
            <a:ext cx="447040" cy="4280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</a:t>
            </a:r>
            <a:endParaRPr lang="ko-KR" altLang="en-US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0206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6A6FCAB-ADAD-46BD-9744-E0EE6580080A}"/>
              </a:ext>
            </a:extLst>
          </p:cNvPr>
          <p:cNvSpPr/>
          <p:nvPr/>
        </p:nvSpPr>
        <p:spPr>
          <a:xfrm>
            <a:off x="4849132" y="1903694"/>
            <a:ext cx="447040" cy="4280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</a:t>
            </a:r>
            <a:endParaRPr lang="ko-KR" altLang="en-US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0206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4E8195-F0B9-422F-8D1A-ECCC25470A7B}"/>
              </a:ext>
            </a:extLst>
          </p:cNvPr>
          <p:cNvSpPr/>
          <p:nvPr/>
        </p:nvSpPr>
        <p:spPr>
          <a:xfrm>
            <a:off x="7363189" y="1903694"/>
            <a:ext cx="447040" cy="4280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</a:t>
            </a:r>
            <a:endParaRPr lang="ko-KR" altLang="en-US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0206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9C51D-CA6F-43D5-B906-846CE6B70485}"/>
              </a:ext>
            </a:extLst>
          </p:cNvPr>
          <p:cNvSpPr txBox="1"/>
          <p:nvPr/>
        </p:nvSpPr>
        <p:spPr>
          <a:xfrm>
            <a:off x="1860287" y="6235719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D→D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정확히 구분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2510A1-1692-4660-8C5F-B9C1B320554C}"/>
              </a:ext>
            </a:extLst>
          </p:cNvPr>
          <p:cNvSpPr txBox="1"/>
          <p:nvPr/>
        </p:nvSpPr>
        <p:spPr>
          <a:xfrm>
            <a:off x="4973865" y="6235717"/>
            <a:ext cx="5992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A→A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정확히 구분하지만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E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는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와 혼동하는 경우가 많음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6B71A68-8119-4F23-802E-25740CA692C8}"/>
              </a:ext>
            </a:extLst>
          </p:cNvPr>
          <p:cNvSpPr/>
          <p:nvPr/>
        </p:nvSpPr>
        <p:spPr>
          <a:xfrm>
            <a:off x="7596869" y="4419010"/>
            <a:ext cx="2514056" cy="369331"/>
          </a:xfrm>
          <a:prstGeom prst="rect">
            <a:avLst/>
          </a:prstGeom>
          <a:noFill/>
          <a:ln w="28575">
            <a:solidFill>
              <a:srgbClr val="C00000">
                <a:alpha val="73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16C4026-482E-438C-A9FF-7C255A6B183D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9A94A55-F397-4D32-B541-2D4E180069D6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308CE0AF-14A5-4C14-A407-31504E935343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D829CF9F-578B-4B58-A441-9721CA822E24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4E1B1847-E3A6-4C17-8626-990BB0564763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9357E2B-A588-4D3B-8203-B3BE28BCD84E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D8E1860-5F93-47C2-AF04-779F1B765F5F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1A2F2A1-444C-49D7-ADF5-5E742B554F20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FA88CDF-111C-4FB5-B2E3-F0689A229923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384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BF8010A7-15D0-49D7-9DCE-D12012F5A472}"/>
              </a:ext>
            </a:extLst>
          </p:cNvPr>
          <p:cNvSpPr/>
          <p:nvPr/>
        </p:nvSpPr>
        <p:spPr>
          <a:xfrm>
            <a:off x="1005250" y="5751104"/>
            <a:ext cx="10201819" cy="964802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⇒ B</a:t>
            </a:r>
            <a:r>
              <a:rPr lang="ko-KR" altLang="en-US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와 </a:t>
            </a:r>
            <a:r>
              <a:rPr lang="en-US" altLang="ko-KR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</a:t>
            </a:r>
            <a:r>
              <a:rPr lang="ko-KR" altLang="en-US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분류 결과로 미루어 보았을 때 </a:t>
            </a:r>
            <a:endParaRPr lang="en-US" altLang="ko-KR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Test </a:t>
            </a:r>
            <a:r>
              <a:rPr lang="ko-KR" altLang="en-US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이미지의 배경이 예측 정확도에 큰 영향을 미친 것을 알 수 있었다</a:t>
            </a:r>
            <a:r>
              <a:rPr lang="en-US" altLang="ko-KR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80556F-511C-4260-8622-4EE2284E3EA8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_Object Detection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FDC25D9-61C9-446B-AE77-23710F4F19D6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C9DCDF2-4CC7-460C-8482-BD7C76948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949" y="2023641"/>
            <a:ext cx="2140746" cy="3574519"/>
          </a:xfrm>
          <a:prstGeom prst="rect">
            <a:avLst/>
          </a:prstGeom>
          <a:ln>
            <a:solidFill>
              <a:srgbClr val="C5CBC4"/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59CBF86-5D57-40E0-8F7D-859FB2DB7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176" y="2023641"/>
            <a:ext cx="2140746" cy="3574519"/>
          </a:xfrm>
          <a:prstGeom prst="rect">
            <a:avLst/>
          </a:prstGeom>
          <a:ln>
            <a:solidFill>
              <a:srgbClr val="C5CBC4"/>
            </a:solidFill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2173AC4-6A53-461A-A420-E36BC3AAF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858" y="2023641"/>
            <a:ext cx="2140746" cy="3580866"/>
          </a:xfrm>
          <a:prstGeom prst="rect">
            <a:avLst/>
          </a:prstGeom>
          <a:ln>
            <a:solidFill>
              <a:srgbClr val="C5CBC4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F56C37A-E52A-4CCB-A48E-6704E1AFA8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631" y="2023641"/>
            <a:ext cx="2140746" cy="3574518"/>
          </a:xfrm>
          <a:prstGeom prst="rect">
            <a:avLst/>
          </a:prstGeom>
          <a:ln>
            <a:solidFill>
              <a:srgbClr val="C5CBC4"/>
            </a:solidFill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5642B9A-DAC4-4C07-9C36-3CCE6CBD47A3}"/>
              </a:ext>
            </a:extLst>
          </p:cNvPr>
          <p:cNvSpPr txBox="1"/>
          <p:nvPr/>
        </p:nvSpPr>
        <p:spPr>
          <a:xfrm>
            <a:off x="1118907" y="1415635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Object Detection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결과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6155648-F2B7-4C14-A83A-EF2D596BE2D0}"/>
              </a:ext>
            </a:extLst>
          </p:cNvPr>
          <p:cNvSpPr/>
          <p:nvPr/>
        </p:nvSpPr>
        <p:spPr>
          <a:xfrm>
            <a:off x="1217522" y="1880857"/>
            <a:ext cx="447040" cy="4280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F72E893-A165-4481-B377-6833953A9F7E}"/>
              </a:ext>
            </a:extLst>
          </p:cNvPr>
          <p:cNvSpPr/>
          <p:nvPr/>
        </p:nvSpPr>
        <p:spPr>
          <a:xfrm>
            <a:off x="6096000" y="1880857"/>
            <a:ext cx="447040" cy="4280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2439F24-3DD5-4953-B603-D65B2BC46677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F43052D-A7EF-41A3-B52E-FDD6A21A08A0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66583EF7-3FCC-4EEF-995B-BB03770327B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0A37E942-0BE9-4D22-AA73-FD9EF9251E6C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278FD56D-460B-4733-9F36-CE59F38E136F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FD20B733-F483-4676-BB30-10A1CE1C5449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7DB20F0C-B105-4F56-BE45-B9A81C28FBD3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0409D57-146E-42DA-BA69-73EBABD2E1C2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D23A891-E44C-44CF-993D-BAACCD4BCA61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695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5F80556F-511C-4260-8622-4EE2284E3EA8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_Object Detection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FDC25D9-61C9-446B-AE77-23710F4F19D6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642B9A-DAC4-4C07-9C36-3CCE6CBD47A3}"/>
              </a:ext>
            </a:extLst>
          </p:cNvPr>
          <p:cNvSpPr txBox="1"/>
          <p:nvPr/>
        </p:nvSpPr>
        <p:spPr>
          <a:xfrm>
            <a:off x="1396144" y="1360293"/>
            <a:ext cx="332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Web cam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활용 시 수화 예측</a:t>
            </a:r>
          </a:p>
        </p:txBody>
      </p:sp>
      <p:pic>
        <p:nvPicPr>
          <p:cNvPr id="2" name="KakaoTalk_Video_20191218_2313_08_468">
            <a:hlinkClick r:id="" action="ppaction://media"/>
            <a:extLst>
              <a:ext uri="{FF2B5EF4-FFF2-40B4-BE49-F238E27FC236}">
                <a16:creationId xmlns:a16="http://schemas.microsoft.com/office/drawing/2014/main" id="{88A99608-8DD3-4CA0-8516-D54DEDDB77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47293" y="1882856"/>
            <a:ext cx="2694227" cy="4517943"/>
          </a:xfrm>
          <a:prstGeom prst="rect">
            <a:avLst/>
          </a:prstGeom>
          <a:ln w="28575">
            <a:solidFill>
              <a:srgbClr val="979797"/>
            </a:solidFill>
          </a:ln>
        </p:spPr>
      </p:pic>
      <p:pic>
        <p:nvPicPr>
          <p:cNvPr id="3" name="이거는 내얼굴 나온거">
            <a:hlinkClick r:id="" action="ppaction://media"/>
            <a:extLst>
              <a:ext uri="{FF2B5EF4-FFF2-40B4-BE49-F238E27FC236}">
                <a16:creationId xmlns:a16="http://schemas.microsoft.com/office/drawing/2014/main" id="{FED591D1-07B1-473B-A18E-ECF9BEB353E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71640" y="1882302"/>
            <a:ext cx="2579687" cy="4517943"/>
          </a:xfrm>
          <a:prstGeom prst="rect">
            <a:avLst/>
          </a:prstGeom>
          <a:ln w="28575">
            <a:solidFill>
              <a:srgbClr val="979797"/>
            </a:solidFill>
          </a:ln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817C2DF1-60D0-4F8C-9F7D-D334E6C92C99}"/>
              </a:ext>
            </a:extLst>
          </p:cNvPr>
          <p:cNvGrpSpPr/>
          <p:nvPr/>
        </p:nvGrpSpPr>
        <p:grpSpPr>
          <a:xfrm>
            <a:off x="4269081" y="2283852"/>
            <a:ext cx="1518021" cy="888566"/>
            <a:chOff x="3732910" y="964655"/>
            <a:chExt cx="2333117" cy="105778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BB8DC08F-B518-4BF0-B0B0-F5FF19B43E67}"/>
                </a:ext>
              </a:extLst>
            </p:cNvPr>
            <p:cNvGrpSpPr/>
            <p:nvPr/>
          </p:nvGrpSpPr>
          <p:grpSpPr>
            <a:xfrm>
              <a:off x="3829225" y="964655"/>
              <a:ext cx="2236802" cy="986400"/>
              <a:chOff x="3086876" y="2703473"/>
              <a:chExt cx="2236802" cy="98640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AB30D847-5139-4F0C-A0FD-E49A7F5C17E7}"/>
                  </a:ext>
                </a:extLst>
              </p:cNvPr>
              <p:cNvCxnSpPr/>
              <p:nvPr/>
            </p:nvCxnSpPr>
            <p:spPr>
              <a:xfrm flipV="1">
                <a:off x="3086876" y="2775473"/>
                <a:ext cx="1011219" cy="914400"/>
              </a:xfrm>
              <a:prstGeom prst="line">
                <a:avLst/>
              </a:prstGeom>
              <a:solidFill>
                <a:schemeClr val="accent3"/>
              </a:solidFill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45E80702-179C-45CA-9810-AF34102FC809}"/>
                  </a:ext>
                </a:extLst>
              </p:cNvPr>
              <p:cNvCxnSpPr>
                <a:cxnSpLocks/>
                <a:endCxn id="50" idx="2"/>
              </p:cNvCxnSpPr>
              <p:nvPr/>
            </p:nvCxnSpPr>
            <p:spPr>
              <a:xfrm>
                <a:off x="4080977" y="2775473"/>
                <a:ext cx="1098701" cy="0"/>
              </a:xfrm>
              <a:prstGeom prst="line">
                <a:avLst/>
              </a:prstGeom>
              <a:solidFill>
                <a:schemeClr val="accent3"/>
              </a:solidFill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20B21836-8452-486D-A274-93FF4A8613F4}"/>
                  </a:ext>
                </a:extLst>
              </p:cNvPr>
              <p:cNvSpPr/>
              <p:nvPr/>
            </p:nvSpPr>
            <p:spPr>
              <a:xfrm>
                <a:off x="5179678" y="2703473"/>
                <a:ext cx="144000" cy="144000"/>
              </a:xfrm>
              <a:prstGeom prst="ellipse">
                <a:avLst/>
              </a:prstGeom>
              <a:noFill/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9035C33-7CA0-42D2-8FE4-CAFFA0E376EB}"/>
                </a:ext>
              </a:extLst>
            </p:cNvPr>
            <p:cNvSpPr/>
            <p:nvPr/>
          </p:nvSpPr>
          <p:spPr>
            <a:xfrm>
              <a:off x="3732910" y="1914864"/>
              <a:ext cx="107577" cy="10757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67DC1A6-905B-4275-BE95-04606755126D}"/>
              </a:ext>
            </a:extLst>
          </p:cNvPr>
          <p:cNvGrpSpPr/>
          <p:nvPr/>
        </p:nvGrpSpPr>
        <p:grpSpPr>
          <a:xfrm flipH="1" flipV="1">
            <a:off x="6190607" y="3571167"/>
            <a:ext cx="1524872" cy="914406"/>
            <a:chOff x="3732910" y="964655"/>
            <a:chExt cx="2333117" cy="1057786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9C7AAE12-FF64-43C8-B12D-CBC83AD1AA5D}"/>
                </a:ext>
              </a:extLst>
            </p:cNvPr>
            <p:cNvGrpSpPr/>
            <p:nvPr/>
          </p:nvGrpSpPr>
          <p:grpSpPr>
            <a:xfrm>
              <a:off x="3829225" y="964655"/>
              <a:ext cx="2236802" cy="986400"/>
              <a:chOff x="3086876" y="2703473"/>
              <a:chExt cx="2236802" cy="986400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4D010F6-AEE4-4DDF-9F6C-1C98F3A647B5}"/>
                  </a:ext>
                </a:extLst>
              </p:cNvPr>
              <p:cNvCxnSpPr/>
              <p:nvPr/>
            </p:nvCxnSpPr>
            <p:spPr>
              <a:xfrm flipV="1">
                <a:off x="3086876" y="2775473"/>
                <a:ext cx="1011219" cy="914400"/>
              </a:xfrm>
              <a:prstGeom prst="line">
                <a:avLst/>
              </a:prstGeom>
              <a:solidFill>
                <a:schemeClr val="accent3"/>
              </a:solidFill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F8CB85CF-59B7-47D7-A88B-38EBE2BCADDA}"/>
                  </a:ext>
                </a:extLst>
              </p:cNvPr>
              <p:cNvCxnSpPr>
                <a:cxnSpLocks/>
                <a:endCxn id="56" idx="2"/>
              </p:cNvCxnSpPr>
              <p:nvPr/>
            </p:nvCxnSpPr>
            <p:spPr>
              <a:xfrm>
                <a:off x="4080977" y="2775473"/>
                <a:ext cx="1098701" cy="0"/>
              </a:xfrm>
              <a:prstGeom prst="line">
                <a:avLst/>
              </a:prstGeom>
              <a:solidFill>
                <a:schemeClr val="accent3"/>
              </a:solidFill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40465988-B823-4C69-B532-D159933651C6}"/>
                  </a:ext>
                </a:extLst>
              </p:cNvPr>
              <p:cNvSpPr/>
              <p:nvPr/>
            </p:nvSpPr>
            <p:spPr>
              <a:xfrm>
                <a:off x="5179678" y="2703473"/>
                <a:ext cx="144000" cy="144000"/>
              </a:xfrm>
              <a:prstGeom prst="ellipse">
                <a:avLst/>
              </a:prstGeom>
              <a:noFill/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EE58BE4F-6224-4658-9FF4-EA18C48C909C}"/>
                </a:ext>
              </a:extLst>
            </p:cNvPr>
            <p:cNvSpPr/>
            <p:nvPr/>
          </p:nvSpPr>
          <p:spPr>
            <a:xfrm>
              <a:off x="3732910" y="1914864"/>
              <a:ext cx="107577" cy="10757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44BFACD-C1D4-487D-B3EE-EF113B1C2130}"/>
              </a:ext>
            </a:extLst>
          </p:cNvPr>
          <p:cNvSpPr txBox="1"/>
          <p:nvPr/>
        </p:nvSpPr>
        <p:spPr>
          <a:xfrm>
            <a:off x="5787102" y="2143206"/>
            <a:ext cx="1601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E5EFF9"/>
                </a:highligh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배경 없이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highlight>
                <a:srgbClr val="E5EFF9"/>
              </a:highlight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E5EFF9"/>
                </a:highligh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손만 등장하는 경우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D29323-FF0C-4239-A8DB-9E9D98ED12CE}"/>
              </a:ext>
            </a:extLst>
          </p:cNvPr>
          <p:cNvSpPr txBox="1"/>
          <p:nvPr/>
        </p:nvSpPr>
        <p:spPr>
          <a:xfrm>
            <a:off x="4629527" y="4254057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E5EFF9"/>
                </a:highligh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인물이 포함된 경우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AA70107-5047-4193-BCAA-0F5005546F62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F2F09E67-AA3C-44C5-ABD4-17E0CA1897A1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C28884E-D5D6-43DF-BA35-004028ED352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F55FC5B8-6E42-4E2A-8794-B99931D60C73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15873FE8-AAD1-417C-930E-2107748BEC50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D763CAD1-800D-4B56-9E36-E9CD45381BA6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F3D30EB4-D642-46E9-8A5F-C70CFA6F081C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D02B4E5-6D00-43AA-83B1-B62963DA4645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2208C63-39B8-45B9-AC92-0A4C602B2C16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923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3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잘린 한쪽 모서리 23">
            <a:extLst>
              <a:ext uri="{FF2B5EF4-FFF2-40B4-BE49-F238E27FC236}">
                <a16:creationId xmlns:a16="http://schemas.microsoft.com/office/drawing/2014/main" id="{298DBA4E-BECC-4436-BA5F-D3B397FCACB4}"/>
              </a:ext>
            </a:extLst>
          </p:cNvPr>
          <p:cNvSpPr/>
          <p:nvPr/>
        </p:nvSpPr>
        <p:spPr>
          <a:xfrm>
            <a:off x="667254" y="1586149"/>
            <a:ext cx="10857491" cy="3764862"/>
          </a:xfrm>
          <a:prstGeom prst="snip1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EB8F49-511E-499D-BB50-D5BD357BC4C3}"/>
              </a:ext>
            </a:extLst>
          </p:cNvPr>
          <p:cNvSpPr/>
          <p:nvPr/>
        </p:nvSpPr>
        <p:spPr>
          <a:xfrm>
            <a:off x="2470411" y="1719992"/>
            <a:ext cx="6900184" cy="461666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왜 </a:t>
            </a:r>
            <a:r>
              <a:rPr lang="en-US" altLang="ko-KR" b="1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(Why) </a:t>
            </a:r>
            <a:r>
              <a:rPr lang="ko-KR" altLang="en-US" b="1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그렇게 예측했는지를 설명해주는 모델</a:t>
            </a:r>
          </a:p>
        </p:txBody>
      </p:sp>
      <p:pic>
        <p:nvPicPr>
          <p:cNvPr id="26" name="그림 25" descr="과일, 음식, 그리기이(가) 표시된 사진&#10;&#10;자동 생성된 설명">
            <a:extLst>
              <a:ext uri="{FF2B5EF4-FFF2-40B4-BE49-F238E27FC236}">
                <a16:creationId xmlns:a16="http://schemas.microsoft.com/office/drawing/2014/main" id="{127FDAC4-AA77-4CAA-A698-B768FD837C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0" r="4023"/>
          <a:stretch/>
        </p:blipFill>
        <p:spPr>
          <a:xfrm>
            <a:off x="1189392" y="2385947"/>
            <a:ext cx="4450312" cy="2420341"/>
          </a:xfrm>
          <a:prstGeom prst="rect">
            <a:avLst/>
          </a:prstGeom>
        </p:spPr>
      </p:pic>
      <p:pic>
        <p:nvPicPr>
          <p:cNvPr id="27" name="그림 26" descr="스크린샷이(가) 표시된 사진&#10;&#10;자동 생성된 설명">
            <a:extLst>
              <a:ext uri="{FF2B5EF4-FFF2-40B4-BE49-F238E27FC236}">
                <a16:creationId xmlns:a16="http://schemas.microsoft.com/office/drawing/2014/main" id="{52604C0B-7C55-4A87-8EE9-6C37FEB54F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754" y="2385948"/>
            <a:ext cx="4902259" cy="24203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96C1C2-0BFF-4D2A-8EB4-C216FDDC0442}"/>
              </a:ext>
            </a:extLst>
          </p:cNvPr>
          <p:cNvSpPr txBox="1"/>
          <p:nvPr/>
        </p:nvSpPr>
        <p:spPr>
          <a:xfrm>
            <a:off x="2536443" y="4875581"/>
            <a:ext cx="2162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0303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</a:t>
            </a:r>
            <a:r>
              <a:rPr lang="ko-KR" altLang="en-US" dirty="0" err="1">
                <a:solidFill>
                  <a:srgbClr val="30303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전처리</a:t>
            </a:r>
            <a:r>
              <a:rPr lang="ko-KR" altLang="en-US" dirty="0">
                <a:solidFill>
                  <a:srgbClr val="30303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과정</a:t>
            </a:r>
            <a:r>
              <a:rPr lang="en-US" altLang="ko-KR" dirty="0">
                <a:solidFill>
                  <a:srgbClr val="30303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]</a:t>
            </a:r>
            <a:endParaRPr lang="ko-KR" altLang="en-US" dirty="0">
              <a:solidFill>
                <a:srgbClr val="30303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4807B0-5C1C-45E9-B2F7-C0F86BD9E7D1}"/>
              </a:ext>
            </a:extLst>
          </p:cNvPr>
          <p:cNvSpPr txBox="1"/>
          <p:nvPr/>
        </p:nvSpPr>
        <p:spPr>
          <a:xfrm>
            <a:off x="7719691" y="4877860"/>
            <a:ext cx="1511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0303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</a:t>
            </a:r>
            <a:r>
              <a:rPr lang="ko-KR" altLang="en-US" dirty="0">
                <a:solidFill>
                  <a:srgbClr val="30303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예측 설명</a:t>
            </a:r>
            <a:r>
              <a:rPr lang="en-US" altLang="ko-KR" dirty="0">
                <a:solidFill>
                  <a:srgbClr val="30303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]</a:t>
            </a:r>
            <a:endParaRPr lang="ko-KR" altLang="en-US" dirty="0">
              <a:solidFill>
                <a:srgbClr val="30303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B97F042-6889-435F-B671-C6E4F2153BE5}"/>
              </a:ext>
            </a:extLst>
          </p:cNvPr>
          <p:cNvCxnSpPr>
            <a:cxnSpLocks/>
          </p:cNvCxnSpPr>
          <p:nvPr/>
        </p:nvCxnSpPr>
        <p:spPr>
          <a:xfrm>
            <a:off x="2470411" y="2234412"/>
            <a:ext cx="6900184" cy="0"/>
          </a:xfrm>
          <a:prstGeom prst="line">
            <a:avLst/>
          </a:prstGeom>
          <a:ln w="38100">
            <a:solidFill>
              <a:schemeClr val="accent5">
                <a:lumMod val="75000"/>
                <a:alpha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E307192-2E8A-4448-AC0F-71613F7A0A8E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_LIME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55C1202-A15C-4137-AF76-D33F60C36189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256E13-B22C-4130-B0EB-B079900E9370}"/>
              </a:ext>
            </a:extLst>
          </p:cNvPr>
          <p:cNvSpPr/>
          <p:nvPr/>
        </p:nvSpPr>
        <p:spPr>
          <a:xfrm>
            <a:off x="864257" y="1217115"/>
            <a:ext cx="103307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핵심 아이디어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lang="ko-KR" altLang="en-US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입력값을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조금 바꿨을 때 모델의 </a:t>
            </a:r>
            <a:r>
              <a:rPr lang="ko-KR" altLang="en-US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예측값이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크게 바뀌면 그 변수는 중요한 변수라는 점</a:t>
            </a: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0C54591-2080-444F-9EBF-3A15234115F8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115C131-7AAB-4BB4-9DD7-BDAB0C0A91C7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9C32F9B-6994-48BE-987B-F78019F345F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7FEC1399-6962-4FAE-8B28-CEB7356A1F52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08C5EACD-46F4-45BF-8D5C-4FCC18133076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54DE0323-5C59-450F-9094-EC9BB29220A5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6C8E5CEB-9DB9-4B0F-B615-75439AC185FE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6ADAFF41-5036-4E92-92C1-C51DC7C8A33A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954A94D-5E11-41A5-9DB5-A7D2A5D42B26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01E832-7981-4D68-84F6-9B0DD9656B36}"/>
              </a:ext>
            </a:extLst>
          </p:cNvPr>
          <p:cNvSpPr/>
          <p:nvPr/>
        </p:nvSpPr>
        <p:spPr>
          <a:xfrm>
            <a:off x="916936" y="5473610"/>
            <a:ext cx="472276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이미지를 해석 가능한 요소</a:t>
            </a:r>
            <a:r>
              <a:rPr lang="en-US" altLang="ko-KR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en-US" altLang="ko-KR" sz="15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superpixel</a:t>
            </a:r>
            <a:r>
              <a:rPr lang="en-US" altLang="ko-KR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쪼개는 과정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13D48C-46D6-43A0-A856-CA4FA5E1B13B}"/>
              </a:ext>
            </a:extLst>
          </p:cNvPr>
          <p:cNvSpPr/>
          <p:nvPr/>
        </p:nvSpPr>
        <p:spPr>
          <a:xfrm>
            <a:off x="5859535" y="5459685"/>
            <a:ext cx="565154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5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전처리</a:t>
            </a:r>
            <a:r>
              <a:rPr lang="ko-KR" altLang="en-US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후 변수에 변화를 준다</a:t>
            </a:r>
            <a:r>
              <a:rPr lang="en-US" altLang="ko-KR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5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superpixel</a:t>
            </a:r>
            <a:r>
              <a:rPr lang="en-US" altLang="ko-KR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몇 개를 회색으로 가리고 모델의 </a:t>
            </a:r>
            <a:r>
              <a:rPr lang="ko-KR" altLang="en-US" sz="15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예측값을</a:t>
            </a:r>
            <a:r>
              <a:rPr lang="ko-KR" altLang="en-US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구한다</a:t>
            </a:r>
            <a:r>
              <a:rPr lang="en-US" altLang="ko-KR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5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예측값이</a:t>
            </a:r>
            <a:r>
              <a:rPr lang="ko-KR" altLang="en-US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많이 변하면 회색으로 가린 부분이 중요한 변수이다</a:t>
            </a:r>
            <a:r>
              <a:rPr lang="en-US" altLang="ko-KR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여러 번의 과정을 거친 후 어떤 </a:t>
            </a:r>
            <a:r>
              <a:rPr lang="en-US" altLang="ko-KR" sz="15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superpixel</a:t>
            </a:r>
            <a:r>
              <a:rPr lang="ko-KR" altLang="en-US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이 개구리라고 판단할 때 중요했는지 찾는다</a:t>
            </a:r>
            <a:r>
              <a:rPr lang="en-US" altLang="ko-KR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.</a:t>
            </a:r>
            <a:endParaRPr lang="ko-KR" altLang="en-US" sz="15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7432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30629" y="-80387"/>
            <a:ext cx="7242936" cy="7104185"/>
          </a:xfrm>
          <a:prstGeom prst="rect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09984" y="2670244"/>
            <a:ext cx="5361709" cy="8014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6800" dirty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INDEX</a:t>
            </a:r>
            <a:endParaRPr lang="ko-KR" altLang="en-US" sz="6800" dirty="0">
              <a:solidFill>
                <a:schemeClr val="tx1">
                  <a:lumMod val="75000"/>
                  <a:lumOff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842670" y="635797"/>
            <a:ext cx="38320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</a:t>
            </a:r>
            <a:r>
              <a:rPr lang="ko-KR" altLang="en-US" sz="2400" b="1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프로젝트 배경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CAB389C-5609-4752-B808-BAA03B24B9BF}"/>
              </a:ext>
            </a:extLst>
          </p:cNvPr>
          <p:cNvSpPr/>
          <p:nvPr/>
        </p:nvSpPr>
        <p:spPr>
          <a:xfrm>
            <a:off x="7842670" y="1230702"/>
            <a:ext cx="38320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2400" b="1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데이터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60943C5-B313-49F2-AE56-93D778D6B507}"/>
              </a:ext>
            </a:extLst>
          </p:cNvPr>
          <p:cNvSpPr/>
          <p:nvPr/>
        </p:nvSpPr>
        <p:spPr>
          <a:xfrm>
            <a:off x="7842670" y="2721996"/>
            <a:ext cx="38320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 </a:t>
            </a:r>
            <a:r>
              <a:rPr lang="ko-KR" altLang="en-US" sz="2400" b="1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 및 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172EBA-D780-4A81-B965-4CDDB8ECBA52}"/>
              </a:ext>
            </a:extLst>
          </p:cNvPr>
          <p:cNvSpPr/>
          <p:nvPr/>
        </p:nvSpPr>
        <p:spPr>
          <a:xfrm>
            <a:off x="7842670" y="4760747"/>
            <a:ext cx="38320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 </a:t>
            </a:r>
            <a:r>
              <a:rPr lang="ko-KR" altLang="en-US" sz="2400" b="1" dirty="0">
                <a:ln>
                  <a:solidFill>
                    <a:schemeClr val="bg1">
                      <a:alpha val="37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마무리</a:t>
            </a:r>
            <a:endParaRPr lang="en-US" altLang="ko-KR" sz="2400" b="1" dirty="0">
              <a:ln>
                <a:solidFill>
                  <a:schemeClr val="bg1">
                    <a:alpha val="37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28AADE-34E1-4758-A3D6-F24BD7DC8FC0}"/>
              </a:ext>
            </a:extLst>
          </p:cNvPr>
          <p:cNvSpPr txBox="1"/>
          <p:nvPr/>
        </p:nvSpPr>
        <p:spPr>
          <a:xfrm>
            <a:off x="8215104" y="5106528"/>
            <a:ext cx="3572933" cy="102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4.1 </a:t>
            </a:r>
            <a:r>
              <a:rPr lang="ko-KR" altLang="en-US" sz="2200" dirty="0"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활용방안</a:t>
            </a:r>
            <a:r>
              <a:rPr lang="en-US" altLang="ko-KR" sz="2200" dirty="0"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200" dirty="0"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및 기대효과</a:t>
            </a:r>
            <a:endParaRPr lang="en-US" altLang="ko-KR" sz="2200" dirty="0">
              <a:solidFill>
                <a:schemeClr val="tx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4.2 </a:t>
            </a:r>
            <a:r>
              <a:rPr lang="ko-KR" altLang="en-US" sz="2200" dirty="0"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향후 과제</a:t>
            </a:r>
            <a:r>
              <a:rPr lang="en-US" altLang="ko-KR" sz="2200" dirty="0"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(Auto Encoder)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231FDE-2A2B-418E-83ED-7BAED177E485}"/>
              </a:ext>
            </a:extLst>
          </p:cNvPr>
          <p:cNvSpPr txBox="1"/>
          <p:nvPr/>
        </p:nvSpPr>
        <p:spPr>
          <a:xfrm>
            <a:off x="8215105" y="3123617"/>
            <a:ext cx="3572933" cy="1535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 CNN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3.2 Object Detection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3.3 LIME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D16B2-D5DA-462A-B75B-7CF3A1918017}"/>
              </a:ext>
            </a:extLst>
          </p:cNvPr>
          <p:cNvSpPr txBox="1"/>
          <p:nvPr/>
        </p:nvSpPr>
        <p:spPr>
          <a:xfrm>
            <a:off x="8215104" y="1603349"/>
            <a:ext cx="3572933" cy="102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2.1 Train</a:t>
            </a:r>
            <a:r>
              <a:rPr lang="ko-KR" altLang="en-US" sz="2200" dirty="0"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200" dirty="0"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Dataset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tx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2.2 Test Dataset</a:t>
            </a:r>
          </a:p>
        </p:txBody>
      </p:sp>
    </p:spTree>
    <p:extLst>
      <p:ext uri="{BB962C8B-B14F-4D97-AF65-F5344CB8AC3E}">
        <p14:creationId xmlns:p14="http://schemas.microsoft.com/office/powerpoint/2010/main" val="402425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_x163935456" descr="EMB00001cd4481e">
            <a:extLst>
              <a:ext uri="{FF2B5EF4-FFF2-40B4-BE49-F238E27FC236}">
                <a16:creationId xmlns:a16="http://schemas.microsoft.com/office/drawing/2014/main" id="{BB891F5D-83B9-46A0-AA98-6D2ECAA970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3" t="35258" r="41540" b="27777"/>
          <a:stretch/>
        </p:blipFill>
        <p:spPr bwMode="auto">
          <a:xfrm>
            <a:off x="568959" y="1493487"/>
            <a:ext cx="5830413" cy="475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E5A010A-FD8D-4688-A17D-B414D18237E5}"/>
              </a:ext>
            </a:extLst>
          </p:cNvPr>
          <p:cNvSpPr txBox="1"/>
          <p:nvPr/>
        </p:nvSpPr>
        <p:spPr>
          <a:xfrm>
            <a:off x="6790319" y="1973544"/>
            <a:ext cx="461706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Keras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패키지의 </a:t>
            </a:r>
            <a:r>
              <a:rPr lang="en-US" altLang="ko-KR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img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불러와 보정하는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라이브러리 사용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train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데이터와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valid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이미지 보정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 ￫ 픽셀 값을 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0~1 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범위로 변환</a:t>
            </a:r>
            <a:endParaRPr lang="en-US" altLang="ko-KR" sz="1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 ￫ 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100x100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사이즈 조정</a:t>
            </a:r>
            <a:endParaRPr lang="en-US" altLang="ko-KR" sz="1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 ￫ </a:t>
            </a:r>
            <a:r>
              <a:rPr lang="en-US" altLang="ko-KR" sz="14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class_mode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카테고리별로 저장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   (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별도의 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Labeling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 필요 없음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14981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개의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train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데이터와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검증용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데이터를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개의 카테고리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(A~E)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분류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3E5612-C579-4801-8999-3F5132CD3454}"/>
              </a:ext>
            </a:extLst>
          </p:cNvPr>
          <p:cNvSpPr/>
          <p:nvPr/>
        </p:nvSpPr>
        <p:spPr>
          <a:xfrm>
            <a:off x="6548775" y="1493487"/>
            <a:ext cx="4952345" cy="416563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6D8C4F1-00C9-4A44-898E-38FCF8F61FB3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1F538F5-A983-496F-8D83-0A1CC02619BF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B462527-72B5-404B-84A6-489F4F42DCBC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D40EF12-E7CF-4BF5-95DF-9F7777519067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AE814A1A-15AF-4540-BD55-B4CCAB38E9AA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589079FB-728E-431B-919E-40B73755D1D2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9CF00B0-E7E7-4E85-A189-A56081C915A7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EB06290-C575-46A4-8D79-FE54D39C46BF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2D417D-DF69-4072-B6CC-25DF47BFC5A5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0327608-0D42-4DED-A063-603698A401BE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_LIME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EB82C76-0A09-486C-82B2-A3676E51955C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028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_x165039688" descr="EMB00001cd44828">
            <a:extLst>
              <a:ext uri="{FF2B5EF4-FFF2-40B4-BE49-F238E27FC236}">
                <a16:creationId xmlns:a16="http://schemas.microsoft.com/office/drawing/2014/main" id="{91AB9ECB-F287-49FA-B1A2-CD091EAE9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3" t="30545" r="23836" b="37073"/>
          <a:stretch>
            <a:fillRect/>
          </a:stretch>
        </p:blipFill>
        <p:spPr bwMode="auto">
          <a:xfrm>
            <a:off x="1079958" y="1973552"/>
            <a:ext cx="9987411" cy="4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60951E-C415-4B5B-85F7-35E85C6F6E9D}"/>
              </a:ext>
            </a:extLst>
          </p:cNvPr>
          <p:cNvSpPr txBox="1"/>
          <p:nvPr/>
        </p:nvSpPr>
        <p:spPr>
          <a:xfrm>
            <a:off x="959674" y="1476082"/>
            <a:ext cx="484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간단한 로지스틱 회귀분석 모형 제작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41AF172-7FE1-49F8-95D5-5465EDE7406A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9AC99BA-4F8E-4B76-B3EA-46900D003458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7C5CEA8-7FFA-4182-A708-B346189EB42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E2D31B6-9A77-4299-AF9D-6B93F8F8566D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73B5BE7D-43BB-4F0D-BE4A-FC36ECD9BAE9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17436A6-E459-418D-B4F9-34845AAF7B53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51C2623F-EDA2-443D-97E9-8EA3C4EB575B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5C2708E-F773-4D84-BEBA-F360F20276CA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BFF48B-A235-49E2-B301-3126BB50E468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AED5A67-EDA3-4955-A88A-BF8624CB59E6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_LIME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E237412-2530-4915-A6E4-74EFA8241A0D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E54EA7-1FA0-4C1A-BB47-FE21007D78FD}"/>
              </a:ext>
            </a:extLst>
          </p:cNvPr>
          <p:cNvSpPr/>
          <p:nvPr/>
        </p:nvSpPr>
        <p:spPr>
          <a:xfrm>
            <a:off x="6609950" y="896684"/>
            <a:ext cx="4717793" cy="295995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model = Sequential() :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빈 모형 제작</a:t>
            </a: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 err="1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model.add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(Flatten(</a:t>
            </a:r>
            <a:r>
              <a:rPr lang="en-US" altLang="ko-KR" sz="1000" dirty="0" err="1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input_shape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=(100, 100, 3))) </a:t>
            </a:r>
          </a:p>
          <a:p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: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데이터가 가로 세로 크기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100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 컬러 이미지이므로 입력 형태는 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100×100×3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 된다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     </a:t>
            </a:r>
          </a:p>
          <a:p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모형의 앞 단에 이 입력을 하나의 벡터로 만들어주는 레이어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(layer)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넣어준다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 err="1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model.add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(Dense(5, activation='sigmoid’))</a:t>
            </a:r>
          </a:p>
          <a:p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: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하나의 예측을 내놓는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dense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레이어를 추가한다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</a:p>
          <a:p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활성화 함수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(activation)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시그모이드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(sigmoid)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설정하면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0~1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범위의 값을</a:t>
            </a: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출력하는데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이를 ＂입력된 사진이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숫자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숫자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숫자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숫자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숫자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]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나올 때</a:t>
            </a: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각 알파벳일 확률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"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해석할 수 있다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 err="1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model.compile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(loss='</a:t>
            </a:r>
            <a:r>
              <a:rPr lang="en-US" altLang="ko-KR" sz="1000" dirty="0" err="1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binary_crossentropy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', metrics=['accuracy'], optimizer=Adam(</a:t>
            </a:r>
            <a:r>
              <a:rPr lang="en-US" altLang="ko-KR" sz="1000" dirty="0" err="1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lr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=0.001))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 err="1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model.fit_generator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(train, </a:t>
            </a:r>
            <a:r>
              <a:rPr lang="en-US" altLang="ko-KR" sz="1000" dirty="0" err="1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validation_data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=valid, epochs=3)</a:t>
            </a:r>
          </a:p>
          <a:p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: train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데이터를 학습하면서 검정 데이터의 정확도를 평가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횟수는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회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),</a:t>
            </a:r>
          </a:p>
          <a:p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정확도가 점차 증가하는 모습을 볼 수 있다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5081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_x163935616" descr="EMB00001cd4482e">
            <a:extLst>
              <a:ext uri="{FF2B5EF4-FFF2-40B4-BE49-F238E27FC236}">
                <a16:creationId xmlns:a16="http://schemas.microsoft.com/office/drawing/2014/main" id="{E584A45E-C482-47E1-891B-6C0F110FA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3" t="23686" r="41046" b="24240"/>
          <a:stretch>
            <a:fillRect/>
          </a:stretch>
        </p:blipFill>
        <p:spPr bwMode="auto">
          <a:xfrm>
            <a:off x="628455" y="1341255"/>
            <a:ext cx="5588967" cy="506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A4D8A80-0FE4-4508-BCDC-E51CDF0D06B0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538F1C4-93B6-479C-B17D-4D1A0D6EA351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E3EADE6-AB6D-4F9D-AA72-0FAC6A5495E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9677831C-110C-4257-A828-FC26DAAAA93C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43ACE458-194A-478D-B7C8-ED138EBBD40B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DAF1D51-709B-4E2D-9002-F97D1807D059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174A67B-BA6C-4435-9B8C-F4AD4D29C14B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485729-B057-44D2-8AA8-D7BC8FAA1A53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9B9EA1-D2EE-4DAC-BD32-DD0A5AC5E131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964F4B8-88C7-4F52-AAF3-600B5CF4DA7D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_LIME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0311AA-3F53-4442-9A30-46657CB722F5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C3A114-32FB-4B3E-A043-F416761A15C0}"/>
              </a:ext>
            </a:extLst>
          </p:cNvPr>
          <p:cNvSpPr txBox="1"/>
          <p:nvPr/>
        </p:nvSpPr>
        <p:spPr>
          <a:xfrm>
            <a:off x="6703132" y="2168937"/>
            <a:ext cx="4791440" cy="2750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pc="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기존의 </a:t>
            </a:r>
            <a:r>
              <a:rPr lang="en-US" altLang="ko-KR" spc="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Test Data </a:t>
            </a:r>
            <a:r>
              <a:rPr lang="en-US" altLang="ko-KR" spc="5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Img</a:t>
            </a:r>
            <a:r>
              <a:rPr lang="ko-KR" altLang="en-US" spc="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</a:t>
            </a:r>
            <a:r>
              <a:rPr lang="en-US" altLang="ko-KR" spc="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100X100 </a:t>
            </a:r>
            <a:r>
              <a:rPr lang="ko-KR" altLang="en-US" spc="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</a:t>
            </a:r>
            <a:endParaRPr lang="en-US" altLang="ko-KR" spc="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pc="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</a:t>
            </a:r>
            <a:r>
              <a:rPr lang="ko-KR" altLang="en-US" spc="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사이즈로 </a:t>
            </a:r>
            <a:r>
              <a:rPr lang="en-US" altLang="ko-KR" spc="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Load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1400" spc="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pc="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불러온 이미지의 픽셀 값을 </a:t>
            </a:r>
            <a:r>
              <a:rPr lang="en-US" altLang="ko-KR" spc="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0~1 </a:t>
            </a:r>
            <a:r>
              <a:rPr lang="ko-KR" altLang="en-US" spc="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범위로 변환</a:t>
            </a:r>
            <a:endParaRPr lang="en-US" altLang="ko-KR" spc="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spc="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pc="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다음과 같은 예측 확률이 나왔고</a:t>
            </a:r>
            <a:r>
              <a:rPr lang="en-US" altLang="ko-KR" spc="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br>
              <a:rPr lang="en-US" altLang="ko-KR" spc="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ko-KR" altLang="en-US" spc="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결과는 그 중 가장 높은 확률인 </a:t>
            </a:r>
            <a:r>
              <a:rPr lang="en-US" altLang="ko-KR" b="1" spc="5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‘D’</a:t>
            </a:r>
            <a:r>
              <a:rPr lang="ko-KR" altLang="en-US" spc="5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</a:t>
            </a:r>
            <a:r>
              <a:rPr lang="ko-KR" altLang="en-US" spc="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예측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525C248-9729-455F-A19B-43D5EFB70755}"/>
              </a:ext>
            </a:extLst>
          </p:cNvPr>
          <p:cNvSpPr/>
          <p:nvPr/>
        </p:nvSpPr>
        <p:spPr>
          <a:xfrm>
            <a:off x="6548775" y="1493487"/>
            <a:ext cx="4952345" cy="4440975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2946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잘린 한쪽 모서리 23">
            <a:extLst>
              <a:ext uri="{FF2B5EF4-FFF2-40B4-BE49-F238E27FC236}">
                <a16:creationId xmlns:a16="http://schemas.microsoft.com/office/drawing/2014/main" id="{298DBA4E-BECC-4436-BA5F-D3B397FCACB4}"/>
              </a:ext>
            </a:extLst>
          </p:cNvPr>
          <p:cNvSpPr/>
          <p:nvPr/>
        </p:nvSpPr>
        <p:spPr>
          <a:xfrm>
            <a:off x="791852" y="1401802"/>
            <a:ext cx="10539167" cy="5186512"/>
          </a:xfrm>
          <a:prstGeom prst="snip1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EB8F49-511E-499D-BB50-D5BD357BC4C3}"/>
              </a:ext>
            </a:extLst>
          </p:cNvPr>
          <p:cNvSpPr/>
          <p:nvPr/>
        </p:nvSpPr>
        <p:spPr>
          <a:xfrm>
            <a:off x="2429455" y="1509942"/>
            <a:ext cx="6900184" cy="461666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왜 </a:t>
            </a:r>
            <a:r>
              <a:rPr lang="en-US" altLang="ko-KR" b="1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(Why) </a:t>
            </a:r>
            <a:r>
              <a:rPr lang="ko-KR" altLang="en-US" b="1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그렇게 예측했는가</a:t>
            </a:r>
            <a:r>
              <a:rPr lang="en-US" altLang="ko-KR" b="1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  <a:endParaRPr lang="ko-KR" altLang="en-US" b="1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B97F042-6889-435F-B671-C6E4F2153BE5}"/>
              </a:ext>
            </a:extLst>
          </p:cNvPr>
          <p:cNvCxnSpPr>
            <a:cxnSpLocks/>
          </p:cNvCxnSpPr>
          <p:nvPr/>
        </p:nvCxnSpPr>
        <p:spPr>
          <a:xfrm>
            <a:off x="2429455" y="2007429"/>
            <a:ext cx="6900184" cy="0"/>
          </a:xfrm>
          <a:prstGeom prst="line">
            <a:avLst/>
          </a:prstGeom>
          <a:ln w="38100">
            <a:solidFill>
              <a:schemeClr val="accent5">
                <a:lumMod val="75000"/>
                <a:alpha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_x165815000" descr="EMB00001cd44833">
            <a:extLst>
              <a:ext uri="{FF2B5EF4-FFF2-40B4-BE49-F238E27FC236}">
                <a16:creationId xmlns:a16="http://schemas.microsoft.com/office/drawing/2014/main" id="{FFB725D8-A180-403D-856A-DA43A34AB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3" t="24921" r="41879" b="26637"/>
          <a:stretch/>
        </p:blipFill>
        <p:spPr bwMode="auto">
          <a:xfrm>
            <a:off x="1326916" y="2090386"/>
            <a:ext cx="4633280" cy="442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B3121E-9207-42E9-9FE9-6C67C8EC2B9A}"/>
              </a:ext>
            </a:extLst>
          </p:cNvPr>
          <p:cNvSpPr txBox="1"/>
          <p:nvPr/>
        </p:nvSpPr>
        <p:spPr>
          <a:xfrm>
            <a:off x="6231804" y="2284426"/>
            <a:ext cx="4633280" cy="397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LIME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이용하여 해당 이미지가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D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분류되는 이유를 알아봄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5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해당 이미지의 일부를 지운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30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개의 샘플을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만들어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분류되는 이유를 탐색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5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알파벳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인식하게 만드는 부분만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보이도록 마스크를 생성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5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마스크를 시각화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B626087-659D-4E5F-912C-7136A55099F1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E0B9790-BECD-4D74-8939-43473FDD3A22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901BBEC-E155-46B5-B46A-63F071E55EA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EAFC0F3C-96CD-4D6A-9FB0-1879438CD243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53FC70BB-1322-4B7E-8712-BE5A2812F044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BAEC5D2A-FD65-455E-9EC0-365F2DD46AE1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DF0D0CE-719E-42CE-8802-989D8D9A619A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AC267DC-38C0-4B93-BF7D-9FB72F2BC90E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3572F4-149B-41D7-8811-4F482CD3E03D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EFEF16C-5EE6-4E36-840D-CE3F0CE21B87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_LIME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211097B-1D66-4BEC-A664-C937A6546D53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053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잘린 한쪽 모서리 23">
            <a:extLst>
              <a:ext uri="{FF2B5EF4-FFF2-40B4-BE49-F238E27FC236}">
                <a16:creationId xmlns:a16="http://schemas.microsoft.com/office/drawing/2014/main" id="{298DBA4E-BECC-4436-BA5F-D3B397FCACB4}"/>
              </a:ext>
            </a:extLst>
          </p:cNvPr>
          <p:cNvSpPr/>
          <p:nvPr/>
        </p:nvSpPr>
        <p:spPr>
          <a:xfrm>
            <a:off x="694251" y="1356626"/>
            <a:ext cx="10760465" cy="5345270"/>
          </a:xfrm>
          <a:prstGeom prst="snip1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EB8F49-511E-499D-BB50-D5BD357BC4C3}"/>
              </a:ext>
            </a:extLst>
          </p:cNvPr>
          <p:cNvSpPr/>
          <p:nvPr/>
        </p:nvSpPr>
        <p:spPr>
          <a:xfrm>
            <a:off x="2814552" y="1506070"/>
            <a:ext cx="6900184" cy="461666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왜 </a:t>
            </a:r>
            <a:r>
              <a:rPr lang="en-US" altLang="ko-KR" b="1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(Why) </a:t>
            </a:r>
            <a:r>
              <a:rPr lang="ko-KR" altLang="en-US" b="1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그렇게 예측했는가</a:t>
            </a:r>
            <a:r>
              <a:rPr lang="en-US" altLang="ko-KR" b="1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  <a:endParaRPr lang="ko-KR" altLang="en-US" b="1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B97F042-6889-435F-B671-C6E4F2153BE5}"/>
              </a:ext>
            </a:extLst>
          </p:cNvPr>
          <p:cNvCxnSpPr>
            <a:cxnSpLocks/>
          </p:cNvCxnSpPr>
          <p:nvPr/>
        </p:nvCxnSpPr>
        <p:spPr>
          <a:xfrm>
            <a:off x="2814552" y="2003557"/>
            <a:ext cx="6900184" cy="0"/>
          </a:xfrm>
          <a:prstGeom prst="line">
            <a:avLst/>
          </a:prstGeom>
          <a:ln w="38100">
            <a:solidFill>
              <a:schemeClr val="accent5">
                <a:lumMod val="75000"/>
                <a:alpha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BE720B83-72A2-403F-80BD-34D3FA98524B}"/>
              </a:ext>
            </a:extLst>
          </p:cNvPr>
          <p:cNvGrpSpPr/>
          <p:nvPr/>
        </p:nvGrpSpPr>
        <p:grpSpPr>
          <a:xfrm>
            <a:off x="6778959" y="2176764"/>
            <a:ext cx="3783285" cy="3658230"/>
            <a:chOff x="1011340" y="2563306"/>
            <a:chExt cx="3783285" cy="3658230"/>
          </a:xfrm>
        </p:grpSpPr>
        <p:pic>
          <p:nvPicPr>
            <p:cNvPr id="27" name="_x164777728" descr="EMB00001cd4483e">
              <a:extLst>
                <a:ext uri="{FF2B5EF4-FFF2-40B4-BE49-F238E27FC236}">
                  <a16:creationId xmlns:a16="http://schemas.microsoft.com/office/drawing/2014/main" id="{1DA66412-6030-46AE-8389-7DEE0CC598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85" t="51388" r="59875" b="29562"/>
            <a:stretch/>
          </p:blipFill>
          <p:spPr bwMode="auto">
            <a:xfrm>
              <a:off x="1011340" y="2563306"/>
              <a:ext cx="1827180" cy="1698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_x164882128" descr="EMB00001cd44839">
              <a:extLst>
                <a:ext uri="{FF2B5EF4-FFF2-40B4-BE49-F238E27FC236}">
                  <a16:creationId xmlns:a16="http://schemas.microsoft.com/office/drawing/2014/main" id="{F36ED18D-79B6-4BF0-BF4C-FCC7A6F9DF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41" t="53195" r="60316" b="27164"/>
            <a:stretch/>
          </p:blipFill>
          <p:spPr bwMode="auto">
            <a:xfrm>
              <a:off x="3044526" y="2563306"/>
              <a:ext cx="1714184" cy="1698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_x166560096" descr="EMB00001cd44844">
              <a:extLst>
                <a:ext uri="{FF2B5EF4-FFF2-40B4-BE49-F238E27FC236}">
                  <a16:creationId xmlns:a16="http://schemas.microsoft.com/office/drawing/2014/main" id="{54A40E63-3032-4285-92B7-8F17F7F22B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68" t="57027" r="59936" b="22923"/>
            <a:stretch/>
          </p:blipFill>
          <p:spPr bwMode="auto">
            <a:xfrm>
              <a:off x="1011340" y="4474579"/>
              <a:ext cx="1827180" cy="1746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_x165873696" descr="EMB00001cd4484a">
              <a:extLst>
                <a:ext uri="{FF2B5EF4-FFF2-40B4-BE49-F238E27FC236}">
                  <a16:creationId xmlns:a16="http://schemas.microsoft.com/office/drawing/2014/main" id="{603D90F9-178D-4E7B-8E73-128C92111F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8" t="57598" r="60046" b="23200"/>
            <a:stretch/>
          </p:blipFill>
          <p:spPr bwMode="auto">
            <a:xfrm>
              <a:off x="3080440" y="4474578"/>
              <a:ext cx="1714185" cy="1698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CA2F2FA-0C90-4A12-BA91-6A589D288D18}"/>
              </a:ext>
            </a:extLst>
          </p:cNvPr>
          <p:cNvSpPr txBox="1"/>
          <p:nvPr/>
        </p:nvSpPr>
        <p:spPr>
          <a:xfrm>
            <a:off x="6727945" y="5945293"/>
            <a:ext cx="4016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모양보다 색깔과 배경이 결정 기준이 되는 경우도 다수 존재</a:t>
            </a:r>
          </a:p>
        </p:txBody>
      </p:sp>
      <p:pic>
        <p:nvPicPr>
          <p:cNvPr id="32" name="_x163934976" descr="EMB00001cd44841">
            <a:extLst>
              <a:ext uri="{FF2B5EF4-FFF2-40B4-BE49-F238E27FC236}">
                <a16:creationId xmlns:a16="http://schemas.microsoft.com/office/drawing/2014/main" id="{9F3B3FA5-BA18-4420-B2D5-516039E1E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6" t="53229" r="60118" b="27107"/>
          <a:stretch/>
        </p:blipFill>
        <p:spPr bwMode="auto">
          <a:xfrm>
            <a:off x="2814552" y="2176765"/>
            <a:ext cx="1714184" cy="169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_x164152976" descr="EMB00001cd4484d">
            <a:extLst>
              <a:ext uri="{FF2B5EF4-FFF2-40B4-BE49-F238E27FC236}">
                <a16:creationId xmlns:a16="http://schemas.microsoft.com/office/drawing/2014/main" id="{A8A00664-901A-4B38-82A4-447B1A3ED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0" t="70911" r="60193" b="8671"/>
          <a:stretch/>
        </p:blipFill>
        <p:spPr bwMode="auto">
          <a:xfrm>
            <a:off x="2814552" y="4088034"/>
            <a:ext cx="1714184" cy="169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_x164076096" descr="EMB00001cd44836">
            <a:extLst>
              <a:ext uri="{FF2B5EF4-FFF2-40B4-BE49-F238E27FC236}">
                <a16:creationId xmlns:a16="http://schemas.microsoft.com/office/drawing/2014/main" id="{74365C38-15B4-46C0-990E-D9ABFDA60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1" t="71167" r="60347" b="9155"/>
          <a:stretch/>
        </p:blipFill>
        <p:spPr bwMode="auto">
          <a:xfrm>
            <a:off x="4734742" y="2176764"/>
            <a:ext cx="1636558" cy="169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_x53436320" descr="EMB00001cd44847">
            <a:extLst>
              <a:ext uri="{FF2B5EF4-FFF2-40B4-BE49-F238E27FC236}">
                <a16:creationId xmlns:a16="http://schemas.microsoft.com/office/drawing/2014/main" id="{F99AEA02-C0B2-467A-AAC1-C53207095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7" t="57631" r="60318" b="22664"/>
          <a:stretch/>
        </p:blipFill>
        <p:spPr bwMode="auto">
          <a:xfrm>
            <a:off x="4734742" y="4088034"/>
            <a:ext cx="1636558" cy="169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C0F3C1A-208E-49D2-9296-E3D088DD97F7}"/>
              </a:ext>
            </a:extLst>
          </p:cNvPr>
          <p:cNvSpPr txBox="1"/>
          <p:nvPr/>
        </p:nvSpPr>
        <p:spPr>
          <a:xfrm>
            <a:off x="2835274" y="5945295"/>
            <a:ext cx="3943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비슷한 모양의 손모양은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다른 알파벳으로 착각하기 쉬움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5DD24-4D12-4B73-9F11-71DB7AF2AD05}"/>
              </a:ext>
            </a:extLst>
          </p:cNvPr>
          <p:cNvSpPr txBox="1"/>
          <p:nvPr/>
        </p:nvSpPr>
        <p:spPr>
          <a:xfrm>
            <a:off x="480711" y="2114618"/>
            <a:ext cx="2314688" cy="1477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손 모양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‘</a:t>
            </a:r>
            <a:r>
              <a:rPr lang="en-US" altLang="ko-KR" sz="3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A’</a:t>
            </a:r>
            <a:endParaRPr lang="ko-KR" altLang="en-US" sz="3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3C698F8-9406-43B4-846E-A31660C64566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D495C5C-B793-496D-9BAD-05DF162B5631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8D4E8CB-1B38-4DAF-92AF-0A508910FDE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8856CBAB-D1C2-456F-85FA-4636F429F042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65803CA0-089D-488D-AE12-04F78A4EE63D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4B31027-3A31-4E10-A909-D27D73AAFB94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56747D70-ADDF-4FDA-8722-31F679344639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8A2C5E9-E854-487F-8931-3DA73EAEB47D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1153F41-991B-4050-B6F6-5CF02A599396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402F725-9153-4CC3-A41B-438560090899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_LIME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4A4A51D-7E8B-4A99-A86A-8D443329FFF0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205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2343689" y="4706197"/>
            <a:ext cx="2234471" cy="1934452"/>
            <a:chOff x="151281" y="1540587"/>
            <a:chExt cx="1428750" cy="1454187"/>
          </a:xfrm>
        </p:grpSpPr>
        <p:pic>
          <p:nvPicPr>
            <p:cNvPr id="33" name="Picture 2" descr="http://tepdl.dpi.wi.gov/sites/default/files/imce/tepdl/images/renew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281" y="154058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/>
            <p:cNvSpPr/>
            <p:nvPr/>
          </p:nvSpPr>
          <p:spPr>
            <a:xfrm>
              <a:off x="335641" y="1585321"/>
              <a:ext cx="1164395" cy="1409453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2343135" y="2162585"/>
            <a:ext cx="2166750" cy="1971392"/>
            <a:chOff x="-887506" y="2420471"/>
            <a:chExt cx="1172840" cy="1169894"/>
          </a:xfrm>
        </p:grpSpPr>
        <p:pic>
          <p:nvPicPr>
            <p:cNvPr id="41" name="Picture 4" descr="https://www.iconexperience.com/_img/o_collection_png/green_dark_grey/512x512/plain/objects_exchange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75311" y="2420471"/>
              <a:ext cx="1160645" cy="1160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직사각형 41"/>
            <p:cNvSpPr/>
            <p:nvPr/>
          </p:nvSpPr>
          <p:spPr>
            <a:xfrm>
              <a:off x="-887506" y="2447698"/>
              <a:ext cx="1172840" cy="1142667"/>
            </a:xfrm>
            <a:prstGeom prst="rect">
              <a:avLst/>
            </a:prstGeom>
            <a:solidFill>
              <a:schemeClr val="bg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3" name="직선 연결선 42"/>
          <p:cNvCxnSpPr>
            <a:cxnSpLocks/>
          </p:cNvCxnSpPr>
          <p:nvPr/>
        </p:nvCxnSpPr>
        <p:spPr>
          <a:xfrm>
            <a:off x="1195153" y="4141694"/>
            <a:ext cx="4779085" cy="0"/>
          </a:xfrm>
          <a:prstGeom prst="line">
            <a:avLst/>
          </a:prstGeom>
          <a:ln>
            <a:solidFill>
              <a:srgbClr val="3047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5974238" y="2218765"/>
            <a:ext cx="0" cy="4101353"/>
          </a:xfrm>
          <a:prstGeom prst="line">
            <a:avLst/>
          </a:prstGeom>
          <a:ln>
            <a:solidFill>
              <a:srgbClr val="3047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>
            <a:off x="2449831" y="2420471"/>
            <a:ext cx="1859281" cy="400110"/>
            <a:chOff x="2712720" y="2420471"/>
            <a:chExt cx="1859281" cy="400110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2712720" y="2450022"/>
              <a:ext cx="1859280" cy="37055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712720" y="2420471"/>
              <a:ext cx="18592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tx1">
                        <a:alpha val="2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학습 활용 방안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969758" y="3084522"/>
            <a:ext cx="4819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2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수화 학습 앱 활용</a:t>
            </a:r>
            <a:endParaRPr lang="en-US" altLang="ko-KR" b="1" dirty="0">
              <a:ln>
                <a:solidFill>
                  <a:schemeClr val="tx1">
                    <a:alpha val="2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alpha val="2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수화 통역사 시험 자동화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7760835" y="2268071"/>
            <a:ext cx="1859281" cy="400110"/>
            <a:chOff x="2712720" y="2420471"/>
            <a:chExt cx="1859281" cy="400110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2712720" y="2450022"/>
              <a:ext cx="1859280" cy="37055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712720" y="2420471"/>
              <a:ext cx="18592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tx1">
                        <a:alpha val="2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음성 장치</a:t>
              </a: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6347833" y="5345029"/>
            <a:ext cx="4819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2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AI </a:t>
            </a:r>
            <a:r>
              <a:rPr lang="ko-KR" altLang="en-US" b="1" dirty="0">
                <a:ln>
                  <a:solidFill>
                    <a:schemeClr val="tx1">
                      <a:alpha val="2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음성 비서 서비스 등 음성 장치를 중심으로 연결된 집</a:t>
            </a:r>
            <a:r>
              <a:rPr lang="en-US" altLang="ko-KR" b="1" dirty="0">
                <a:ln>
                  <a:solidFill>
                    <a:schemeClr val="tx1">
                      <a:alpha val="2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b="1" dirty="0">
                <a:ln>
                  <a:solidFill>
                    <a:schemeClr val="tx1">
                      <a:alpha val="2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업무환경을 청각 장애인들에게도 제공</a:t>
            </a:r>
            <a:endParaRPr lang="en-US" altLang="ko-KR" b="1" dirty="0">
              <a:ln>
                <a:solidFill>
                  <a:schemeClr val="tx1">
                    <a:alpha val="2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2449832" y="4456947"/>
            <a:ext cx="1859281" cy="400110"/>
            <a:chOff x="2712720" y="2420471"/>
            <a:chExt cx="1859281" cy="400110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2712720" y="2450022"/>
              <a:ext cx="1859280" cy="37055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712720" y="2420471"/>
              <a:ext cx="18592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tx1">
                        <a:alpha val="2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원활한 의사소통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958444" y="5034462"/>
            <a:ext cx="4819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2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나라별로 다른 수화 번역</a:t>
            </a:r>
            <a:r>
              <a:rPr lang="en-US" altLang="ko-KR" b="1" dirty="0">
                <a:ln>
                  <a:solidFill>
                    <a:schemeClr val="tx1">
                      <a:alpha val="2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en-US" altLang="ko-KR" b="1" dirty="0">
                <a:ln>
                  <a:solidFill>
                    <a:schemeClr val="tx1">
                      <a:alpha val="2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ko-KR" altLang="en-US" b="1" dirty="0">
                <a:ln>
                  <a:solidFill>
                    <a:schemeClr val="tx1">
                      <a:alpha val="2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일반인과의 원활한 의사소통</a:t>
            </a:r>
            <a:endParaRPr lang="en-US" altLang="ko-KR" b="1" dirty="0">
              <a:ln>
                <a:solidFill>
                  <a:schemeClr val="tx1">
                    <a:alpha val="2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alpha val="2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스카이프</a:t>
            </a:r>
            <a:r>
              <a:rPr lang="en-US" altLang="ko-KR" b="1" dirty="0">
                <a:ln>
                  <a:solidFill>
                    <a:schemeClr val="tx1">
                      <a:alpha val="2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b="1" dirty="0">
                <a:ln>
                  <a:solidFill>
                    <a:schemeClr val="tx1">
                      <a:alpha val="2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구글 행아웃을 통한 인터뷰</a:t>
            </a:r>
            <a:endParaRPr lang="en-US" altLang="ko-KR" b="1" dirty="0">
              <a:ln>
                <a:solidFill>
                  <a:schemeClr val="tx1">
                    <a:alpha val="2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alpha val="2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회의 및 취업 면접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63290" y="1464193"/>
            <a:ext cx="2951984" cy="5027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방안</a:t>
            </a:r>
          </a:p>
        </p:txBody>
      </p:sp>
      <p:pic>
        <p:nvPicPr>
          <p:cNvPr id="11" name="그림 10" descr="컵, 앉아있는, 하얀색, 테이블이(가) 표시된 사진&#10;&#10;자동 생성된 설명">
            <a:extLst>
              <a:ext uri="{FF2B5EF4-FFF2-40B4-BE49-F238E27FC236}">
                <a16:creationId xmlns:a16="http://schemas.microsoft.com/office/drawing/2014/main" id="{69E1B1D0-EB57-443B-8E1A-26C826FCE2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853" y="3002901"/>
            <a:ext cx="1986517" cy="1986517"/>
          </a:xfrm>
          <a:prstGeom prst="rect">
            <a:avLst/>
          </a:prstGeom>
        </p:spPr>
      </p:pic>
      <p:pic>
        <p:nvPicPr>
          <p:cNvPr id="13" name="그림 12" descr="장난감, 테이블이(가) 표시된 사진&#10;&#10;자동 생성된 설명">
            <a:extLst>
              <a:ext uri="{FF2B5EF4-FFF2-40B4-BE49-F238E27FC236}">
                <a16:creationId xmlns:a16="http://schemas.microsoft.com/office/drawing/2014/main" id="{642AFD18-3574-4D36-8277-526647951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981" y="2939371"/>
            <a:ext cx="2458578" cy="2228851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EE0E5826-FEB5-4AF3-A16E-BF3F2C746677}"/>
              </a:ext>
            </a:extLst>
          </p:cNvPr>
          <p:cNvGrpSpPr/>
          <p:nvPr/>
        </p:nvGrpSpPr>
        <p:grpSpPr>
          <a:xfrm>
            <a:off x="0" y="0"/>
            <a:ext cx="12192000" cy="718069"/>
            <a:chOff x="0" y="0"/>
            <a:chExt cx="12192000" cy="718069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34424D6-B78E-41AE-B229-1C8C5599E96E}"/>
                </a:ext>
              </a:extLst>
            </p:cNvPr>
            <p:cNvGrpSpPr/>
            <p:nvPr/>
          </p:nvGrpSpPr>
          <p:grpSpPr>
            <a:xfrm>
              <a:off x="0" y="0"/>
              <a:ext cx="12192000" cy="718069"/>
              <a:chOff x="0" y="0"/>
              <a:chExt cx="12192000" cy="718069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78742F77-3300-43BE-9167-2DAE8722F24C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CFB2F71A-283B-4F91-8D54-A7136E214D3E}"/>
                  </a:ext>
                </a:extLst>
              </p:cNvPr>
              <p:cNvGrpSpPr/>
              <p:nvPr/>
            </p:nvGrpSpPr>
            <p:grpSpPr>
              <a:xfrm>
                <a:off x="3478477" y="65209"/>
                <a:ext cx="8554132" cy="652860"/>
                <a:chOff x="3355661" y="52219"/>
                <a:chExt cx="8446191" cy="652860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E8362BA8-47C7-4B0D-A252-F7FDAC9E8F0E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400110"/>
                  <a:chOff x="3508061" y="52219"/>
                  <a:chExt cx="8446191" cy="400110"/>
                </a:xfrm>
              </p:grpSpPr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AE7E23E9-35E0-48DA-9E2B-B1FE38CDEE7D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46DBC3C3-B1B4-449A-AA27-CFF0F9DE329B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2000" b="1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AFC1C0F-5BB3-41C7-B47D-2B3BE1F9D0B1}"/>
                    </a:ext>
                  </a:extLst>
                </p:cNvPr>
                <p:cNvSpPr txBox="1"/>
                <p:nvPr/>
              </p:nvSpPr>
              <p:spPr>
                <a:xfrm>
                  <a:off x="6342454" y="58748"/>
                  <a:ext cx="256266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D32B55D-8D6A-4122-9421-6DB7F2660C53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50D0FAE1-A189-4D57-8D57-313E80623D27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방안 및 기대효과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9719572-01D6-45E0-8249-324B8646B1F4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410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EE0E5826-FEB5-4AF3-A16E-BF3F2C746677}"/>
              </a:ext>
            </a:extLst>
          </p:cNvPr>
          <p:cNvGrpSpPr/>
          <p:nvPr/>
        </p:nvGrpSpPr>
        <p:grpSpPr>
          <a:xfrm>
            <a:off x="0" y="0"/>
            <a:ext cx="12192000" cy="718069"/>
            <a:chOff x="0" y="0"/>
            <a:chExt cx="12192000" cy="718069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34424D6-B78E-41AE-B229-1C8C5599E96E}"/>
                </a:ext>
              </a:extLst>
            </p:cNvPr>
            <p:cNvGrpSpPr/>
            <p:nvPr/>
          </p:nvGrpSpPr>
          <p:grpSpPr>
            <a:xfrm>
              <a:off x="0" y="0"/>
              <a:ext cx="12192000" cy="718069"/>
              <a:chOff x="0" y="0"/>
              <a:chExt cx="12192000" cy="718069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78742F77-3300-43BE-9167-2DAE8722F24C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CFB2F71A-283B-4F91-8D54-A7136E214D3E}"/>
                  </a:ext>
                </a:extLst>
              </p:cNvPr>
              <p:cNvGrpSpPr/>
              <p:nvPr/>
            </p:nvGrpSpPr>
            <p:grpSpPr>
              <a:xfrm>
                <a:off x="3478477" y="65209"/>
                <a:ext cx="8554132" cy="652860"/>
                <a:chOff x="3355661" y="52219"/>
                <a:chExt cx="8446191" cy="652860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E8362BA8-47C7-4B0D-A252-F7FDAC9E8F0E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400110"/>
                  <a:chOff x="3508061" y="52219"/>
                  <a:chExt cx="8446191" cy="400110"/>
                </a:xfrm>
              </p:grpSpPr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AE7E23E9-35E0-48DA-9E2B-B1FE38CDEE7D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46DBC3C3-B1B4-449A-AA27-CFF0F9DE329B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2000" b="1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AFC1C0F-5BB3-41C7-B47D-2B3BE1F9D0B1}"/>
                    </a:ext>
                  </a:extLst>
                </p:cNvPr>
                <p:cNvSpPr txBox="1"/>
                <p:nvPr/>
              </p:nvSpPr>
              <p:spPr>
                <a:xfrm>
                  <a:off x="6342454" y="58748"/>
                  <a:ext cx="256266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D32B55D-8D6A-4122-9421-6DB7F2660C53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50D0FAE1-A189-4D57-8D57-313E80623D27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방안 및 기대효과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9719572-01D6-45E0-8249-324B8646B1F4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D4F4DFF-86E3-470E-B6CF-667FB30E5133}"/>
              </a:ext>
            </a:extLst>
          </p:cNvPr>
          <p:cNvSpPr/>
          <p:nvPr/>
        </p:nvSpPr>
        <p:spPr>
          <a:xfrm>
            <a:off x="995089" y="4410027"/>
            <a:ext cx="10201819" cy="1818496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분석한 수화를 텍스트로 기록하거나 스피커를 통해서 소리로 표현함으로써</a:t>
            </a:r>
            <a:endParaRPr lang="en-US" altLang="ko-KR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수화 사용자와 비사용자가 원활하게 소통할 수 있도록 도와주어 </a:t>
            </a:r>
            <a:endParaRPr lang="en-US" altLang="ko-KR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둘 사이의 의사소통 간극을 좁히고</a:t>
            </a:r>
            <a:r>
              <a:rPr lang="en-US" altLang="ko-KR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청각장애인의 대외활동에 많은 도움을 줄 수 있을 것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6540C7E-EA36-4915-A398-BBB7ED1E96CD}"/>
              </a:ext>
            </a:extLst>
          </p:cNvPr>
          <p:cNvSpPr/>
          <p:nvPr/>
        </p:nvSpPr>
        <p:spPr>
          <a:xfrm>
            <a:off x="995089" y="2283418"/>
            <a:ext cx="10201819" cy="1818495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현재는 알파벳 분류를 통한 영어 수화만 지원하지만</a:t>
            </a:r>
            <a:r>
              <a:rPr lang="en-US" altLang="ko-KR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활발한 연구가 지속된다면 기술 발전을 통해 한글을 포함한 다른 언어까지 확장할 수 있을 것</a:t>
            </a:r>
            <a:endParaRPr lang="en-US" altLang="ko-KR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3601FC-2434-453B-9FB2-2059658FAF35}"/>
              </a:ext>
            </a:extLst>
          </p:cNvPr>
          <p:cNvSpPr/>
          <p:nvPr/>
        </p:nvSpPr>
        <p:spPr>
          <a:xfrm>
            <a:off x="663290" y="1464193"/>
            <a:ext cx="2951984" cy="5027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2986175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_x233469040" descr="EMB00001a2c10cb">
            <a:extLst>
              <a:ext uri="{FF2B5EF4-FFF2-40B4-BE49-F238E27FC236}">
                <a16:creationId xmlns:a16="http://schemas.microsoft.com/office/drawing/2014/main" id="{E2C302CA-21D0-452E-995C-30CC9C838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0" t="11021" r="8429" b="30984"/>
          <a:stretch>
            <a:fillRect/>
          </a:stretch>
        </p:blipFill>
        <p:spPr bwMode="auto">
          <a:xfrm>
            <a:off x="864257" y="1460585"/>
            <a:ext cx="4543476" cy="295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40E3F5-B2BB-4D2F-8A79-D430A9CF1448}"/>
              </a:ext>
            </a:extLst>
          </p:cNvPr>
          <p:cNvSpPr txBox="1"/>
          <p:nvPr/>
        </p:nvSpPr>
        <p:spPr>
          <a:xfrm>
            <a:off x="913069" y="4438573"/>
            <a:ext cx="5360410" cy="1956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입력값과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출력값을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같게 하는 신경망</a:t>
            </a: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압축 </a:t>
            </a: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Noise 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제거</a:t>
            </a: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입력값의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특징을 알려줌</a:t>
            </a: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원리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출력값이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입력값과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같아지도록하는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가중치를 찾아냄</a:t>
            </a:r>
          </a:p>
        </p:txBody>
      </p:sp>
      <p:sp>
        <p:nvSpPr>
          <p:cNvPr id="26" name="화살표: 줄무늬가 있는 오른쪽 25">
            <a:extLst>
              <a:ext uri="{FF2B5EF4-FFF2-40B4-BE49-F238E27FC236}">
                <a16:creationId xmlns:a16="http://schemas.microsoft.com/office/drawing/2014/main" id="{5AEB66B2-496E-4BB1-BA44-1593A26F3E79}"/>
              </a:ext>
            </a:extLst>
          </p:cNvPr>
          <p:cNvSpPr/>
          <p:nvPr/>
        </p:nvSpPr>
        <p:spPr>
          <a:xfrm>
            <a:off x="5677715" y="2593052"/>
            <a:ext cx="770708" cy="574766"/>
          </a:xfrm>
          <a:prstGeom prst="striped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C2D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BF270E-F350-42E2-B94D-45F7824BDD96}"/>
              </a:ext>
            </a:extLst>
          </p:cNvPr>
          <p:cNvSpPr txBox="1"/>
          <p:nvPr/>
        </p:nvSpPr>
        <p:spPr>
          <a:xfrm>
            <a:off x="7188331" y="1850233"/>
            <a:ext cx="368251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train_data</a:t>
            </a:r>
            <a:r>
              <a:rPr lang="ko-KR" altLang="en-US" sz="2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23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3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600" dirty="0">
                <a:solidFill>
                  <a:schemeClr val="accent5">
                    <a:lumMod val="75000"/>
                  </a:schemeClr>
                </a:solidFill>
                <a:latin typeface="+mj-lt"/>
                <a:ea typeface="조선일보명조" panose="02030304000000000000" pitchFamily="18" charset="-127"/>
                <a:cs typeface="조선일보명조" panose="02030304000000000000" pitchFamily="18" charset="-127"/>
              </a:rPr>
              <a:t>VS</a:t>
            </a:r>
          </a:p>
          <a:p>
            <a:pPr algn="ctr"/>
            <a:endParaRPr lang="en-US" altLang="ko-KR" sz="23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auto</a:t>
            </a:r>
            <a:r>
              <a:rPr lang="ko-KR" altLang="en-US" sz="2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3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encoder_train_data</a:t>
            </a:r>
            <a:endParaRPr lang="ko-KR" altLang="en-US" sz="23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98662E-7FB2-4A58-8231-33164133144D}"/>
              </a:ext>
            </a:extLst>
          </p:cNvPr>
          <p:cNvSpPr txBox="1"/>
          <p:nvPr/>
        </p:nvSpPr>
        <p:spPr>
          <a:xfrm>
            <a:off x="6791213" y="4424430"/>
            <a:ext cx="4504658" cy="199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기존의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train data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와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Auto encoder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거쳐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noise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 제거된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auto </a:t>
            </a:r>
            <a:r>
              <a:rPr lang="en-US" altLang="ko-KR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encoder_train_data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각각 학습할 경우의 정확도를 비교한다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5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두 데이터를 모두 학습하고 </a:t>
            </a:r>
            <a:r>
              <a:rPr lang="en-US" altLang="ko-KR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test_data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예측하였을 경우 정확도 차이가 어느 정도인지 알아본다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A85FDB6-F5A6-40EA-A168-9803908E692E}"/>
              </a:ext>
            </a:extLst>
          </p:cNvPr>
          <p:cNvSpPr/>
          <p:nvPr/>
        </p:nvSpPr>
        <p:spPr>
          <a:xfrm>
            <a:off x="6881091" y="1605390"/>
            <a:ext cx="4324901" cy="2397900"/>
          </a:xfrm>
          <a:prstGeom prst="rect">
            <a:avLst/>
          </a:prstGeom>
          <a:noFill/>
          <a:ln w="28575">
            <a:solidFill>
              <a:srgbClr val="C2D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9239814-7045-468C-89D1-3E1B51B0E024}"/>
              </a:ext>
            </a:extLst>
          </p:cNvPr>
          <p:cNvGrpSpPr/>
          <p:nvPr/>
        </p:nvGrpSpPr>
        <p:grpSpPr>
          <a:xfrm>
            <a:off x="0" y="0"/>
            <a:ext cx="12192000" cy="718069"/>
            <a:chOff x="0" y="0"/>
            <a:chExt cx="12192000" cy="718069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B0DEA910-A32F-4A27-AB7B-0D174CEA7DCF}"/>
                </a:ext>
              </a:extLst>
            </p:cNvPr>
            <p:cNvGrpSpPr/>
            <p:nvPr/>
          </p:nvGrpSpPr>
          <p:grpSpPr>
            <a:xfrm>
              <a:off x="0" y="0"/>
              <a:ext cx="12192000" cy="718069"/>
              <a:chOff x="0" y="0"/>
              <a:chExt cx="12192000" cy="718069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53C914D2-46C7-4388-A6F5-39C42E1BDBDC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87E079E1-DE5E-41BB-AEA6-D307663688FC}"/>
                  </a:ext>
                </a:extLst>
              </p:cNvPr>
              <p:cNvGrpSpPr/>
              <p:nvPr/>
            </p:nvGrpSpPr>
            <p:grpSpPr>
              <a:xfrm>
                <a:off x="3478477" y="65209"/>
                <a:ext cx="8554132" cy="652860"/>
                <a:chOff x="3355661" y="52219"/>
                <a:chExt cx="8446191" cy="652860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BB0683ED-9BFB-4E48-8B7A-49D363B911D0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400110"/>
                  <a:chOff x="3508061" y="52219"/>
                  <a:chExt cx="8446191" cy="400110"/>
                </a:xfrm>
              </p:grpSpPr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EB1CC03D-0F5E-4D79-BD58-0239CEE647DA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9BCB3D3E-BD22-49A2-A175-AF50C5986416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2000" b="1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BA3D7E1-A082-4982-859A-1FFE002DAC29}"/>
                    </a:ext>
                  </a:extLst>
                </p:cNvPr>
                <p:cNvSpPr txBox="1"/>
                <p:nvPr/>
              </p:nvSpPr>
              <p:spPr>
                <a:xfrm>
                  <a:off x="6342454" y="58748"/>
                  <a:ext cx="256266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6B3CF46-43B9-4BBE-AEF9-25E91B021BF6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827DC59-BC98-4418-8789-BA42F69F7D75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향후 과제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_Auto Encoder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73609EA-232A-48D5-89DB-3F43D1BDFFF9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983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A478CA-72BB-4374-A957-C0A650292A16}"/>
              </a:ext>
            </a:extLst>
          </p:cNvPr>
          <p:cNvSpPr txBox="1"/>
          <p:nvPr/>
        </p:nvSpPr>
        <p:spPr>
          <a:xfrm>
            <a:off x="922132" y="1245994"/>
            <a:ext cx="829025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pc="300" dirty="0">
                <a:solidFill>
                  <a:schemeClr val="bg2">
                    <a:lumMod val="10000"/>
                  </a:schemeClr>
                </a:solidFill>
                <a:highlight>
                  <a:srgbClr val="E5EFF9"/>
                </a:highligh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Plan</a:t>
            </a:r>
          </a:p>
          <a:p>
            <a:r>
              <a:rPr lang="en-US" altLang="ko-KR" sz="1600" spc="3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: D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enoising autoencoder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이용해 사진의 노이즈를 제거하고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예측 정확도의 변화를 확인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80A0406-62C1-4767-9BA1-9E76C8936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88" t="20567" r="5931" b="33617"/>
          <a:stretch/>
        </p:blipFill>
        <p:spPr>
          <a:xfrm>
            <a:off x="1511435" y="1967707"/>
            <a:ext cx="4193870" cy="256833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D6B84BC-75E8-4013-A82A-9F975F67F9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10" t="21135" r="6410" b="48085"/>
          <a:stretch/>
        </p:blipFill>
        <p:spPr>
          <a:xfrm>
            <a:off x="1408258" y="4531602"/>
            <a:ext cx="4331632" cy="161232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02E3F8F-A572-4442-8CA0-3A4AE20A33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969" t="18014" r="6409" b="10922"/>
          <a:stretch/>
        </p:blipFill>
        <p:spPr>
          <a:xfrm>
            <a:off x="6212906" y="1967707"/>
            <a:ext cx="4331632" cy="442901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B76C317-24EC-4256-87A6-3C1BB3F52FE5}"/>
              </a:ext>
            </a:extLst>
          </p:cNvPr>
          <p:cNvSpPr txBox="1"/>
          <p:nvPr/>
        </p:nvSpPr>
        <p:spPr>
          <a:xfrm>
            <a:off x="1634245" y="6264446"/>
            <a:ext cx="4863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폴더 지정 후 라이브러리를 불러오고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이미지 사이즈를 결정</a:t>
            </a:r>
            <a:endParaRPr lang="en-US" altLang="ko-KR" sz="1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train_data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와 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test_data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지정 후 정규화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EEB674-F36B-4421-80B5-077AA187286E}"/>
              </a:ext>
            </a:extLst>
          </p:cNvPr>
          <p:cNvSpPr txBox="1"/>
          <p:nvPr/>
        </p:nvSpPr>
        <p:spPr>
          <a:xfrm>
            <a:off x="6405317" y="6449112"/>
            <a:ext cx="394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인코딩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디코딩 과정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2273191-6D4F-4774-A7FA-5122A07D8DCE}"/>
              </a:ext>
            </a:extLst>
          </p:cNvPr>
          <p:cNvGrpSpPr/>
          <p:nvPr/>
        </p:nvGrpSpPr>
        <p:grpSpPr>
          <a:xfrm>
            <a:off x="0" y="0"/>
            <a:ext cx="12192000" cy="718069"/>
            <a:chOff x="0" y="0"/>
            <a:chExt cx="12192000" cy="71806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4D47CC5-C5C1-4DDC-B363-C39CAB8A10AC}"/>
                </a:ext>
              </a:extLst>
            </p:cNvPr>
            <p:cNvGrpSpPr/>
            <p:nvPr/>
          </p:nvGrpSpPr>
          <p:grpSpPr>
            <a:xfrm>
              <a:off x="0" y="0"/>
              <a:ext cx="12192000" cy="718069"/>
              <a:chOff x="0" y="0"/>
              <a:chExt cx="12192000" cy="718069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EB83056-A9E6-411D-950D-6D55E40F551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379E45C-AC93-404B-AEBC-9F6903D02FC5}"/>
                  </a:ext>
                </a:extLst>
              </p:cNvPr>
              <p:cNvGrpSpPr/>
              <p:nvPr/>
            </p:nvGrpSpPr>
            <p:grpSpPr>
              <a:xfrm>
                <a:off x="3478477" y="65209"/>
                <a:ext cx="8554132" cy="652860"/>
                <a:chOff x="3355661" y="52219"/>
                <a:chExt cx="8446191" cy="652860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20342E78-387E-487A-AA99-39D3F6F5E043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400110"/>
                  <a:chOff x="3508061" y="52219"/>
                  <a:chExt cx="8446191" cy="400110"/>
                </a:xfrm>
              </p:grpSpPr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E43BC25-800D-4A3B-8610-D7AF747D973B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093BE45B-0232-4BCC-A835-6BF274FAF800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2000" b="1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CE8E713-88C4-4321-904B-595EB1641045}"/>
                    </a:ext>
                  </a:extLst>
                </p:cNvPr>
                <p:cNvSpPr txBox="1"/>
                <p:nvPr/>
              </p:nvSpPr>
              <p:spPr>
                <a:xfrm>
                  <a:off x="6342454" y="58748"/>
                  <a:ext cx="256266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43B6BBC-23B5-43C4-BB14-01CBFF2DFD3D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6D42DAD-038F-4B56-9EFD-DA134D2610F2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향후 과제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_Auto Encoder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AA36105-C616-4443-BD6A-1D061D12C8E6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488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04B349D0-ADA4-40B6-B532-78F4A4A77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50" t="18014" r="7766" b="5957"/>
          <a:stretch/>
        </p:blipFill>
        <p:spPr>
          <a:xfrm>
            <a:off x="987250" y="1318113"/>
            <a:ext cx="4522300" cy="508268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7E60076-28A6-4E3A-9542-DDE4415F33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643" t="18156" r="13750" b="5815"/>
          <a:stretch/>
        </p:blipFill>
        <p:spPr>
          <a:xfrm>
            <a:off x="5567422" y="1318113"/>
            <a:ext cx="4522300" cy="5082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BC77BD-FA95-417C-83BD-C65CA6F27DFD}"/>
              </a:ext>
            </a:extLst>
          </p:cNvPr>
          <p:cNvSpPr txBox="1"/>
          <p:nvPr/>
        </p:nvSpPr>
        <p:spPr>
          <a:xfrm>
            <a:off x="8276328" y="1122393"/>
            <a:ext cx="2265758" cy="400110"/>
          </a:xfrm>
          <a:prstGeom prst="rect">
            <a:avLst/>
          </a:prstGeom>
          <a:solidFill>
            <a:schemeClr val="accent5">
              <a:lumMod val="60000"/>
              <a:lumOff val="4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모델 반복 훈련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DEBD70F-E1E8-484F-892A-C5618371FA08}"/>
              </a:ext>
            </a:extLst>
          </p:cNvPr>
          <p:cNvGrpSpPr/>
          <p:nvPr/>
        </p:nvGrpSpPr>
        <p:grpSpPr>
          <a:xfrm>
            <a:off x="0" y="0"/>
            <a:ext cx="12192000" cy="718069"/>
            <a:chOff x="0" y="0"/>
            <a:chExt cx="12192000" cy="718069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F05240E-14EB-47A9-9DFC-07898D1EF6EE}"/>
                </a:ext>
              </a:extLst>
            </p:cNvPr>
            <p:cNvGrpSpPr/>
            <p:nvPr/>
          </p:nvGrpSpPr>
          <p:grpSpPr>
            <a:xfrm>
              <a:off x="0" y="0"/>
              <a:ext cx="12192000" cy="718069"/>
              <a:chOff x="0" y="0"/>
              <a:chExt cx="12192000" cy="718069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788F7E5-8147-43CE-83D4-6206AC7DD72F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876856C8-C48A-4506-9AEB-40B74DFFF162}"/>
                  </a:ext>
                </a:extLst>
              </p:cNvPr>
              <p:cNvGrpSpPr/>
              <p:nvPr/>
            </p:nvGrpSpPr>
            <p:grpSpPr>
              <a:xfrm>
                <a:off x="3478477" y="65209"/>
                <a:ext cx="8554132" cy="652860"/>
                <a:chOff x="3355661" y="52219"/>
                <a:chExt cx="8446191" cy="652860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199C4C9C-8D57-46EA-96CA-E31D0D8E9546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400110"/>
                  <a:chOff x="3508061" y="52219"/>
                  <a:chExt cx="8446191" cy="400110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28BDD0B-DB33-4BEF-A703-79D2A65B8D08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995DC43-652E-40E6-92E0-7B47CF380082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2000" b="1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9294D75-C460-426E-BCCE-B4C62A200FB6}"/>
                    </a:ext>
                  </a:extLst>
                </p:cNvPr>
                <p:cNvSpPr txBox="1"/>
                <p:nvPr/>
              </p:nvSpPr>
              <p:spPr>
                <a:xfrm>
                  <a:off x="6342454" y="58748"/>
                  <a:ext cx="256266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1B2C8A-1311-4709-B340-A5C8FF329B68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50E8767-A047-4A8E-BC70-1C2E56995D2A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향후 과제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_Auto Encoder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37CDAB5-F027-44B8-B647-589435A21A50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14ADD8-7DBB-4A7B-A799-93BD940E1189}"/>
              </a:ext>
            </a:extLst>
          </p:cNvPr>
          <p:cNvSpPr txBox="1"/>
          <p:nvPr/>
        </p:nvSpPr>
        <p:spPr>
          <a:xfrm>
            <a:off x="1172313" y="6500201"/>
            <a:ext cx="1015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input data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노이즈를 추가하고 추가된 노이즈를 토대로 학습된 데이터에서 나오는 결과값을 노이즈 삽입 전의 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input data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와 비교하며 모델 반복 훈련</a:t>
            </a:r>
          </a:p>
        </p:txBody>
      </p:sp>
    </p:spTree>
    <p:extLst>
      <p:ext uri="{BB962C8B-B14F-4D97-AF65-F5344CB8AC3E}">
        <p14:creationId xmlns:p14="http://schemas.microsoft.com/office/powerpoint/2010/main" val="577594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984341" y="5254939"/>
            <a:ext cx="10242459" cy="1152228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2270" y="754906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주제 선정 이유 및 배경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50666" y="693353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4341" y="1575464"/>
            <a:ext cx="2245374" cy="5027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의사소통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61238D11-2404-44E7-80EB-834B3FD4C2F3}"/>
              </a:ext>
            </a:extLst>
          </p:cNvPr>
          <p:cNvSpPr txBox="1">
            <a:spLocks/>
          </p:cNvSpPr>
          <p:nvPr/>
        </p:nvSpPr>
        <p:spPr>
          <a:xfrm>
            <a:off x="584562" y="5424776"/>
            <a:ext cx="11022875" cy="917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청각장애인들은 듣지 못하고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대부분의 사람들은 수화를 모름으로써 발생하는</a:t>
            </a:r>
            <a:endParaRPr lang="en-US" altLang="ko-KR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의사소통의 간극을 인공지능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(AI)</a:t>
            </a:r>
            <a:r>
              <a: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활용하여 좁히고자 해당 주제를 선정</a:t>
            </a:r>
            <a:endParaRPr lang="en-US" altLang="ko-KR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CB9557C-8C85-421B-9E96-D6BAF46C1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13" y="1826842"/>
            <a:ext cx="3850520" cy="2672969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34C72D9-7E00-4F36-BD64-44A728E903B8}"/>
              </a:ext>
            </a:extLst>
          </p:cNvPr>
          <p:cNvSpPr/>
          <p:nvPr/>
        </p:nvSpPr>
        <p:spPr>
          <a:xfrm>
            <a:off x="1837157" y="2798163"/>
            <a:ext cx="32798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b="0" i="0" dirty="0">
                <a:solidFill>
                  <a:srgbClr val="545454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</a:t>
            </a:r>
            <a:r>
              <a:rPr lang="en-US" altLang="ko-KR" sz="4800" i="0" dirty="0" err="1">
                <a:solidFill>
                  <a:srgbClr val="545454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Gesturn</a:t>
            </a:r>
            <a:r>
              <a:rPr lang="en-US" altLang="ko-KR" sz="4800" b="0" i="0" dirty="0" err="1">
                <a:solidFill>
                  <a:srgbClr val="545454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ize</a:t>
            </a:r>
            <a:r>
              <a:rPr lang="en-US" altLang="ko-KR" sz="4800" b="0" i="0" dirty="0">
                <a:solidFill>
                  <a:srgbClr val="545454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”</a:t>
            </a:r>
            <a:endParaRPr lang="ko-KR" altLang="en-US" sz="4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22C6C0-F78A-48C3-B3A8-7966E022D48E}"/>
              </a:ext>
            </a:extLst>
          </p:cNvPr>
          <p:cNvSpPr txBox="1"/>
          <p:nvPr/>
        </p:nvSpPr>
        <p:spPr>
          <a:xfrm>
            <a:off x="2346467" y="3582169"/>
            <a:ext cx="2343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gesture + recognize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C51A24-2650-4ADE-83F0-1E32600ADEBC}"/>
              </a:ext>
            </a:extLst>
          </p:cNvPr>
          <p:cNvSpPr txBox="1"/>
          <p:nvPr/>
        </p:nvSpPr>
        <p:spPr>
          <a:xfrm>
            <a:off x="6980170" y="4557789"/>
            <a:ext cx="28055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</a:t>
            </a:r>
            <a:r>
              <a:rPr lang="ko-KR" altLang="en-US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인공지능을 활용한 수화 번역기</a:t>
            </a:r>
            <a:r>
              <a:rPr lang="en-US" altLang="ko-KR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]</a:t>
            </a:r>
            <a:endParaRPr lang="ko-KR" altLang="en-US" sz="15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12FA80C-EC95-44E2-A45A-EEC07C0F9776}"/>
              </a:ext>
            </a:extLst>
          </p:cNvPr>
          <p:cNvGrpSpPr/>
          <p:nvPr/>
        </p:nvGrpSpPr>
        <p:grpSpPr>
          <a:xfrm>
            <a:off x="0" y="0"/>
            <a:ext cx="12192000" cy="707311"/>
            <a:chOff x="0" y="0"/>
            <a:chExt cx="12192000" cy="70731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186CCFF-D782-4134-84B1-4CC15EE8290A}"/>
                </a:ext>
              </a:extLst>
            </p:cNvPr>
            <p:cNvGrpSpPr/>
            <p:nvPr/>
          </p:nvGrpSpPr>
          <p:grpSpPr>
            <a:xfrm>
              <a:off x="0" y="0"/>
              <a:ext cx="12192000" cy="707311"/>
              <a:chOff x="0" y="0"/>
              <a:chExt cx="12192000" cy="707311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825F37B1-4CAE-45AC-BCA7-C2F71D2BD1EA}"/>
                  </a:ext>
                </a:extLst>
              </p:cNvPr>
              <p:cNvGrpSpPr/>
              <p:nvPr/>
            </p:nvGrpSpPr>
            <p:grpSpPr>
              <a:xfrm>
                <a:off x="3478477" y="40160"/>
                <a:ext cx="8554132" cy="667151"/>
                <a:chOff x="3355661" y="27170"/>
                <a:chExt cx="8446191" cy="667151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FDE90616-AB8A-47AC-A5C4-1C4B935455AD}"/>
                    </a:ext>
                  </a:extLst>
                </p:cNvPr>
                <p:cNvGrpSpPr/>
                <p:nvPr/>
              </p:nvGrpSpPr>
              <p:grpSpPr>
                <a:xfrm>
                  <a:off x="3355661" y="27170"/>
                  <a:ext cx="8446191" cy="374061"/>
                  <a:chOff x="3508061" y="27170"/>
                  <a:chExt cx="8446191" cy="374061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1E11F304-A7F8-4CE5-89DF-4028CF141D68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2717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31547B9-14F8-4B0A-A663-155163E53BBD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3189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E8BC60E-EEC2-4223-92F2-B5BD1B8A827D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EA65906-1F4B-4842-8A87-E89022767820}"/>
                </a:ext>
              </a:extLst>
            </p:cNvPr>
            <p:cNvSpPr txBox="1"/>
            <p:nvPr/>
          </p:nvSpPr>
          <p:spPr>
            <a:xfrm>
              <a:off x="1355809" y="39660"/>
              <a:ext cx="25954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55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7FCF0B4-F814-41FB-A0F8-6DF616F4FC7C}"/>
              </a:ext>
            </a:extLst>
          </p:cNvPr>
          <p:cNvSpPr/>
          <p:nvPr/>
        </p:nvSpPr>
        <p:spPr>
          <a:xfrm>
            <a:off x="583938" y="5126791"/>
            <a:ext cx="11066242" cy="1408137"/>
          </a:xfrm>
          <a:prstGeom prst="rect">
            <a:avLst/>
          </a:prstGeom>
          <a:solidFill>
            <a:schemeClr val="accent1">
              <a:lumMod val="40000"/>
              <a:lumOff val="6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0D0DCF1-1013-4F71-89C7-D9E9A6610C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48" t="45674" r="8085" b="18156"/>
          <a:stretch/>
        </p:blipFill>
        <p:spPr>
          <a:xfrm>
            <a:off x="4105939" y="1431930"/>
            <a:ext cx="7399388" cy="36837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164C154-0E84-469A-98A8-BA8CE7FE3DB1}"/>
              </a:ext>
            </a:extLst>
          </p:cNvPr>
          <p:cNvSpPr txBox="1"/>
          <p:nvPr/>
        </p:nvSpPr>
        <p:spPr>
          <a:xfrm>
            <a:off x="724461" y="2941557"/>
            <a:ext cx="344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Test_data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 랜덤 추출하여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denoising</a:t>
            </a:r>
            <a:endParaRPr lang="ko-KR" altLang="en-US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7CC504-2DB2-43EC-B3AE-B99687CC7162}"/>
              </a:ext>
            </a:extLst>
          </p:cNvPr>
          <p:cNvSpPr txBox="1"/>
          <p:nvPr/>
        </p:nvSpPr>
        <p:spPr>
          <a:xfrm>
            <a:off x="2745107" y="5252996"/>
            <a:ext cx="8690682" cy="1142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GPU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쓰는 모델이지만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GPU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 없어서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denoising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하는 데에 한계가 있었다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기존에 쌓인 데이터 베이스를 사용하는 것이 아니라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사진 데이터 셋의 인코딩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디코딩하는 과정을 통해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denoising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하기 때문에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시간이 너무 오래 걸린다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735C78-D6C9-4345-BEBE-EE15D7283E88}"/>
              </a:ext>
            </a:extLst>
          </p:cNvPr>
          <p:cNvCxnSpPr/>
          <p:nvPr/>
        </p:nvCxnSpPr>
        <p:spPr>
          <a:xfrm>
            <a:off x="2546820" y="5260434"/>
            <a:ext cx="0" cy="1162550"/>
          </a:xfrm>
          <a:prstGeom prst="line">
            <a:avLst/>
          </a:prstGeom>
          <a:ln w="38100">
            <a:solidFill>
              <a:srgbClr val="002060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C506AC-5A45-4F8F-A68E-98F2B4D4643A}"/>
              </a:ext>
            </a:extLst>
          </p:cNvPr>
          <p:cNvSpPr txBox="1"/>
          <p:nvPr/>
        </p:nvSpPr>
        <p:spPr>
          <a:xfrm>
            <a:off x="1179932" y="5580099"/>
            <a:ext cx="1094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한계</a:t>
            </a:r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8CD498D4-5F07-4965-A641-806C1D2F576D}"/>
              </a:ext>
            </a:extLst>
          </p:cNvPr>
          <p:cNvSpPr/>
          <p:nvPr/>
        </p:nvSpPr>
        <p:spPr>
          <a:xfrm>
            <a:off x="680651" y="2801808"/>
            <a:ext cx="3515360" cy="641203"/>
          </a:xfrm>
          <a:prstGeom prst="bracketPair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D90C4E6-0D66-43F2-A35E-CF7DC9B3A532}"/>
              </a:ext>
            </a:extLst>
          </p:cNvPr>
          <p:cNvGrpSpPr/>
          <p:nvPr/>
        </p:nvGrpSpPr>
        <p:grpSpPr>
          <a:xfrm>
            <a:off x="0" y="0"/>
            <a:ext cx="12192000" cy="718069"/>
            <a:chOff x="0" y="0"/>
            <a:chExt cx="12192000" cy="718069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19165F8-F7AB-46F5-9112-75D1AF959FD0}"/>
                </a:ext>
              </a:extLst>
            </p:cNvPr>
            <p:cNvGrpSpPr/>
            <p:nvPr/>
          </p:nvGrpSpPr>
          <p:grpSpPr>
            <a:xfrm>
              <a:off x="0" y="0"/>
              <a:ext cx="12192000" cy="718069"/>
              <a:chOff x="0" y="0"/>
              <a:chExt cx="12192000" cy="718069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EEDD5A4-FF40-4F45-A063-1A6B3F2CED5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0D7B6323-02C6-4145-8657-E6337D787DE9}"/>
                  </a:ext>
                </a:extLst>
              </p:cNvPr>
              <p:cNvGrpSpPr/>
              <p:nvPr/>
            </p:nvGrpSpPr>
            <p:grpSpPr>
              <a:xfrm>
                <a:off x="3478477" y="65209"/>
                <a:ext cx="8554132" cy="652860"/>
                <a:chOff x="3355661" y="52219"/>
                <a:chExt cx="8446191" cy="652860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9CE26BAA-361B-4032-94DC-77ADF1FDB049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400110"/>
                  <a:chOff x="3508061" y="52219"/>
                  <a:chExt cx="8446191" cy="400110"/>
                </a:xfrm>
              </p:grpSpPr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E1B987F-0039-4F76-864F-D8DB700A5808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91860E5-9DA3-467A-BA80-D511EC273688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2000" b="1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ABAFFC2-7186-4CA8-81FD-C44BC7E608E7}"/>
                    </a:ext>
                  </a:extLst>
                </p:cNvPr>
                <p:cNvSpPr txBox="1"/>
                <p:nvPr/>
              </p:nvSpPr>
              <p:spPr>
                <a:xfrm>
                  <a:off x="6342454" y="58748"/>
                  <a:ext cx="256266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CBB154-7E82-4987-ACE8-A165FEF0D33D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C4E740A-D753-406F-8A67-7874E2A8F82B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향후 과제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_Auto Encoder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C6618C1-715E-49AD-BF2A-2A63F1504598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11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430599" y="1960151"/>
            <a:ext cx="7116793" cy="3640745"/>
            <a:chOff x="2837468" y="1064603"/>
            <a:chExt cx="7116793" cy="3640745"/>
          </a:xfrm>
        </p:grpSpPr>
        <p:grpSp>
          <p:nvGrpSpPr>
            <p:cNvPr id="10" name="그룹 9"/>
            <p:cNvGrpSpPr/>
            <p:nvPr/>
          </p:nvGrpSpPr>
          <p:grpSpPr>
            <a:xfrm>
              <a:off x="2837468" y="1064603"/>
              <a:ext cx="3309332" cy="3082874"/>
              <a:chOff x="4267200" y="682302"/>
              <a:chExt cx="3657600" cy="345426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267200" y="989009"/>
                <a:ext cx="3657599" cy="2316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en-US" altLang="ko-KR" sz="4400" b="1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Q&amp;A</a:t>
                </a:r>
              </a:p>
              <a:p>
                <a:pPr algn="ctr">
                  <a:lnSpc>
                    <a:spcPct val="200000"/>
                  </a:lnSpc>
                </a:pPr>
                <a:r>
                  <a:rPr lang="ko-KR" altLang="en-US" sz="2400" b="1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00206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감사합니다</a:t>
                </a:r>
                <a:r>
                  <a:rPr lang="en-US" altLang="ko-KR" sz="2400" b="1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002060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  <a:sym typeface="Wingdings" panose="05000000000000000000" pitchFamily="2" charset="2"/>
                  </a:rPr>
                  <a:t></a:t>
                </a:r>
                <a:endParaRPr lang="en-US" altLang="ko-KR" sz="2400" b="1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00206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4267200" y="682302"/>
                <a:ext cx="3657600" cy="3454268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56A5A95-0C64-4890-9A28-A691FC339D7C}"/>
                </a:ext>
              </a:extLst>
            </p:cNvPr>
            <p:cNvSpPr/>
            <p:nvPr/>
          </p:nvSpPr>
          <p:spPr>
            <a:xfrm>
              <a:off x="5603239" y="3240788"/>
              <a:ext cx="934720" cy="1361440"/>
            </a:xfrm>
            <a:prstGeom prst="rect">
              <a:avLst/>
            </a:prstGeom>
            <a:solidFill>
              <a:srgbClr val="BCCC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735F104-3F90-43FA-9C20-4C566A39F125}"/>
                </a:ext>
              </a:extLst>
            </p:cNvPr>
            <p:cNvSpPr/>
            <p:nvPr/>
          </p:nvSpPr>
          <p:spPr>
            <a:xfrm rot="5400000">
              <a:off x="5389880" y="3455418"/>
              <a:ext cx="934720" cy="1361440"/>
            </a:xfrm>
            <a:prstGeom prst="rect">
              <a:avLst/>
            </a:prstGeom>
            <a:solidFill>
              <a:srgbClr val="BCCC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F455046-DBCC-4221-9F06-F4EF80DB2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7303" y="2804839"/>
              <a:ext cx="1914315" cy="1794765"/>
            </a:xfrm>
            <a:prstGeom prst="line">
              <a:avLst/>
            </a:prstGeom>
            <a:ln w="952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AC6F47-517E-412C-B333-4FFE04E219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1284" y="2904528"/>
              <a:ext cx="1920773" cy="1800820"/>
            </a:xfrm>
            <a:prstGeom prst="line">
              <a:avLst/>
            </a:prstGeom>
            <a:ln w="952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1E731B-FF57-45C9-9B83-D30055AA24CD}"/>
                </a:ext>
              </a:extLst>
            </p:cNvPr>
            <p:cNvSpPr txBox="1"/>
            <p:nvPr/>
          </p:nvSpPr>
          <p:spPr>
            <a:xfrm>
              <a:off x="5671819" y="3862756"/>
              <a:ext cx="4282442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206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&lt;</a:t>
              </a:r>
              <a:r>
                <a:rPr lang="ko-KR" altLang="en-US" sz="1400" dirty="0">
                  <a:solidFill>
                    <a:srgbClr val="00206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역할 분담</a:t>
              </a:r>
              <a:r>
                <a:rPr lang="en-US" altLang="ko-KR" sz="1400" dirty="0">
                  <a:solidFill>
                    <a:srgbClr val="00206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&gt;</a:t>
              </a:r>
            </a:p>
            <a:p>
              <a:endParaRPr lang="en-US" altLang="ko-KR" sz="1300" dirty="0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rgbClr val="00206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임세훈</a:t>
              </a:r>
              <a:r>
                <a:rPr lang="en-US" altLang="ko-KR" sz="1300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rgbClr val="00206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: </a:t>
              </a:r>
              <a:r>
                <a:rPr lang="ko-KR" altLang="en-US" sz="1300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rgbClr val="00206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중간 발표</a:t>
              </a:r>
              <a:r>
                <a:rPr lang="en-US" altLang="ko-KR" sz="1300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rgbClr val="00206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CNN,</a:t>
              </a:r>
              <a:r>
                <a:rPr lang="ko-KR" altLang="en-US" sz="1300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rgbClr val="00206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1300" b="1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rgbClr val="00206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LIME</a:t>
              </a:r>
              <a:endParaRPr lang="en-US" altLang="ko-KR" sz="13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96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893419" y="742821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데이터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_Train Dataset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21815" y="681268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sp>
        <p:nvSpPr>
          <p:cNvPr id="34" name="한쪽 모서리가 잘린 사각형 33"/>
          <p:cNvSpPr/>
          <p:nvPr/>
        </p:nvSpPr>
        <p:spPr>
          <a:xfrm>
            <a:off x="1752488" y="1397938"/>
            <a:ext cx="8687023" cy="4164151"/>
          </a:xfrm>
          <a:prstGeom prst="snip1Rect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443306" y="1491972"/>
            <a:ext cx="1412048" cy="4280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예시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885881" y="1519934"/>
            <a:ext cx="33922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tx1">
                      <a:alpha val="5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알파벳 </a:t>
            </a:r>
            <a:r>
              <a:rPr lang="en-US" altLang="ko-KR" sz="2000" b="1" dirty="0">
                <a:ln>
                  <a:solidFill>
                    <a:schemeClr val="tx1">
                      <a:alpha val="5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‘A’</a:t>
            </a:r>
            <a:r>
              <a:rPr lang="ko-KR" altLang="en-US" sz="2000" b="1" dirty="0">
                <a:ln>
                  <a:solidFill>
                    <a:schemeClr val="tx1">
                      <a:alpha val="5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수화 </a:t>
            </a:r>
            <a:r>
              <a:rPr lang="en-US" altLang="ko-KR" sz="2000" b="1" dirty="0">
                <a:ln>
                  <a:solidFill>
                    <a:schemeClr val="tx1">
                      <a:alpha val="5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Train </a:t>
            </a:r>
            <a:r>
              <a:rPr lang="ko-KR" altLang="en-US" sz="2000" b="1" dirty="0">
                <a:ln>
                  <a:solidFill>
                    <a:schemeClr val="tx1">
                      <a:alpha val="5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이미지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49310E9-FB55-4952-B362-0663C359B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343" y="2012585"/>
            <a:ext cx="7983137" cy="3447477"/>
          </a:xfrm>
          <a:prstGeom prst="rect">
            <a:avLst/>
          </a:prstGeom>
        </p:spPr>
      </p:pic>
      <p:sp>
        <p:nvSpPr>
          <p:cNvPr id="17" name="부제목 2">
            <a:extLst>
              <a:ext uri="{FF2B5EF4-FFF2-40B4-BE49-F238E27FC236}">
                <a16:creationId xmlns:a16="http://schemas.microsoft.com/office/drawing/2014/main" id="{B305072B-A0F8-4550-929B-746CB66F9D04}"/>
              </a:ext>
            </a:extLst>
          </p:cNvPr>
          <p:cNvSpPr txBox="1">
            <a:spLocks/>
          </p:cNvSpPr>
          <p:nvPr/>
        </p:nvSpPr>
        <p:spPr>
          <a:xfrm>
            <a:off x="1960995" y="5663989"/>
            <a:ext cx="9291106" cy="1008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Kaggle</a:t>
            </a:r>
            <a:r>
              <a:rPr lang="ko-KR" altLang="en-US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에서 구한 이미지로</a:t>
            </a:r>
            <a:r>
              <a:rPr lang="en-US" altLang="ko-KR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수화를 입력 받아 이를 인식하기 위해 학습에 사용된 데이터</a:t>
            </a:r>
            <a:endParaRPr lang="en-US" altLang="ko-KR" sz="17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알파벳</a:t>
            </a:r>
            <a:r>
              <a:rPr lang="en-US" altLang="ko-KR" sz="17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(A~E)</a:t>
            </a: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당 </a:t>
            </a:r>
            <a:r>
              <a:rPr lang="en-US" altLang="ko-KR" sz="17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3000</a:t>
            </a: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여 개의 이미지</a:t>
            </a:r>
            <a:r>
              <a:rPr lang="en-US" altLang="ko-KR" sz="17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(.jpg)</a:t>
            </a: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구성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7052219-6B2E-497A-931E-9F13865BDA40}"/>
              </a:ext>
            </a:extLst>
          </p:cNvPr>
          <p:cNvGrpSpPr/>
          <p:nvPr/>
        </p:nvGrpSpPr>
        <p:grpSpPr>
          <a:xfrm>
            <a:off x="0" y="0"/>
            <a:ext cx="12192000" cy="707311"/>
            <a:chOff x="0" y="0"/>
            <a:chExt cx="12192000" cy="70731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3213FE3-350C-45B5-8B9B-CC1A019CB92B}"/>
                </a:ext>
              </a:extLst>
            </p:cNvPr>
            <p:cNvGrpSpPr/>
            <p:nvPr/>
          </p:nvGrpSpPr>
          <p:grpSpPr>
            <a:xfrm>
              <a:off x="0" y="0"/>
              <a:ext cx="12192000" cy="707311"/>
              <a:chOff x="0" y="0"/>
              <a:chExt cx="12192000" cy="70731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96034EF-9F40-486A-BED7-229C9884F03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F4B8A3F4-BDEE-41F5-A47C-7D504B058E88}"/>
                  </a:ext>
                </a:extLst>
              </p:cNvPr>
              <p:cNvGrpSpPr/>
              <p:nvPr/>
            </p:nvGrpSpPr>
            <p:grpSpPr>
              <a:xfrm>
                <a:off x="3478477" y="40160"/>
                <a:ext cx="8554132" cy="667151"/>
                <a:chOff x="3355661" y="27170"/>
                <a:chExt cx="8446191" cy="667151"/>
              </a:xfrm>
            </p:grpSpPr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D2A41EFE-CEF6-4A4B-B4FA-0CB993F6146B}"/>
                    </a:ext>
                  </a:extLst>
                </p:cNvPr>
                <p:cNvGrpSpPr/>
                <p:nvPr/>
              </p:nvGrpSpPr>
              <p:grpSpPr>
                <a:xfrm>
                  <a:off x="3355661" y="27170"/>
                  <a:ext cx="8446191" cy="400110"/>
                  <a:chOff x="3508061" y="27170"/>
                  <a:chExt cx="8446191" cy="400110"/>
                </a:xfrm>
              </p:grpSpPr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61F55A57-506D-4FF2-9F74-AF43067605BA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27170"/>
                    <a:ext cx="2738424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2000" b="1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CC1CD5F8-396A-4EE9-A06E-965BC10131B8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31A983D-088F-4D6C-99ED-559B3375A3BF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6886CEF-91E0-4862-88AF-7BFFD05DDBCA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848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64A9EA-A7DA-4F1F-A406-EBF2699121FA}"/>
              </a:ext>
            </a:extLst>
          </p:cNvPr>
          <p:cNvSpPr/>
          <p:nvPr/>
        </p:nvSpPr>
        <p:spPr>
          <a:xfrm>
            <a:off x="2206172" y="5467938"/>
            <a:ext cx="7808686" cy="1297904"/>
          </a:xfrm>
          <a:prstGeom prst="rec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kern="0" dirty="0">
              <a:ln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4FE468E-7077-4AA7-B20F-F2F0BF0D2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9"/>
          <a:stretch/>
        </p:blipFill>
        <p:spPr>
          <a:xfrm>
            <a:off x="2191657" y="1974582"/>
            <a:ext cx="7808686" cy="3376044"/>
          </a:xfrm>
          <a:prstGeom prst="rect">
            <a:avLst/>
          </a:prstGeom>
          <a:ln>
            <a:solidFill>
              <a:srgbClr val="979797"/>
            </a:solidFill>
          </a:ln>
        </p:spPr>
      </p:pic>
      <p:sp>
        <p:nvSpPr>
          <p:cNvPr id="24" name="부제목 2">
            <a:extLst>
              <a:ext uri="{FF2B5EF4-FFF2-40B4-BE49-F238E27FC236}">
                <a16:creationId xmlns:a16="http://schemas.microsoft.com/office/drawing/2014/main" id="{DFAFC621-03D2-4C3C-92AB-3F0C211C8F31}"/>
              </a:ext>
            </a:extLst>
          </p:cNvPr>
          <p:cNvSpPr txBox="1">
            <a:spLocks/>
          </p:cNvSpPr>
          <p:nvPr/>
        </p:nvSpPr>
        <p:spPr>
          <a:xfrm>
            <a:off x="944642" y="1245719"/>
            <a:ext cx="5428197" cy="66731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altLang="ko-KR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Kaggle</a:t>
            </a:r>
            <a:r>
              <a:rPr lang="ko-KR" altLang="en-US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Test </a:t>
            </a:r>
            <a:r>
              <a:rPr lang="ko-KR" altLang="en-US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셋</a:t>
            </a:r>
            <a:r>
              <a:rPr lang="en-US" altLang="ko-KR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+</a:t>
            </a:r>
            <a:r>
              <a:rPr lang="ko-KR" altLang="en-US" sz="1700" dirty="0">
                <a:highlight>
                  <a:srgbClr val="E5EFF9"/>
                </a:highligh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직접 촬영한</a:t>
            </a:r>
            <a:r>
              <a:rPr lang="ko-KR" altLang="en-US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이미지 데이터</a:t>
            </a:r>
            <a:endParaRPr lang="en-US" altLang="ko-KR" sz="17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알파벳</a:t>
            </a:r>
            <a:r>
              <a:rPr lang="en-US" altLang="ko-KR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(A~E)</a:t>
            </a:r>
            <a:r>
              <a:rPr lang="ko-KR" altLang="en-US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당 </a:t>
            </a:r>
            <a:r>
              <a:rPr lang="en-US" altLang="ko-KR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30+100=130</a:t>
            </a:r>
            <a:r>
              <a:rPr lang="ko-KR" altLang="en-US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개로 구성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FA28F5E-FE88-4EFD-AE1E-7524FE3159B7}"/>
              </a:ext>
            </a:extLst>
          </p:cNvPr>
          <p:cNvGrpSpPr/>
          <p:nvPr/>
        </p:nvGrpSpPr>
        <p:grpSpPr>
          <a:xfrm>
            <a:off x="1416900" y="5611670"/>
            <a:ext cx="9387230" cy="952895"/>
            <a:chOff x="1627094" y="1642971"/>
            <a:chExt cx="9806219" cy="9528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5242D51-1560-4B09-854D-94F404511D3F}"/>
                </a:ext>
              </a:extLst>
            </p:cNvPr>
            <p:cNvSpPr/>
            <p:nvPr/>
          </p:nvSpPr>
          <p:spPr>
            <a:xfrm>
              <a:off x="2754845" y="1642971"/>
              <a:ext cx="7452073" cy="90633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kern="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rgbClr val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Kaggle</a:t>
              </a:r>
              <a:r>
                <a:rPr lang="ko-KR" altLang="en-US" kern="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rgbClr val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에 </a:t>
              </a:r>
              <a:r>
                <a:rPr lang="en-US" altLang="ko-KR" kern="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rgbClr val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Test </a:t>
              </a:r>
              <a:r>
                <a:rPr lang="ko-KR" altLang="en-US" kern="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rgbClr val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이미지 데이터 셋이 존재하지만</a:t>
              </a:r>
              <a:r>
                <a:rPr lang="en-US" altLang="ko-KR" kern="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rgbClr val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/>
              </a:r>
              <a:br>
                <a:rPr lang="en-US" altLang="ko-KR" kern="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rgbClr val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</a:br>
              <a:r>
                <a:rPr lang="ko-KR" altLang="en-US" kern="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rgbClr val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데이터의 양과 다양성을 위해 대다수</a:t>
              </a:r>
              <a:r>
                <a:rPr lang="en-US" altLang="ko-KR" kern="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rgbClr val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ko-KR" altLang="en-US" kern="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rgbClr val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약 </a:t>
              </a:r>
              <a:r>
                <a:rPr lang="en-US" altLang="ko-KR" kern="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rgbClr val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500</a:t>
              </a:r>
              <a:r>
                <a:rPr lang="ko-KR" altLang="en-US" kern="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rgbClr val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장</a:t>
              </a:r>
              <a:r>
                <a:rPr lang="en-US" altLang="ko-KR" kern="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rgbClr val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  <a:r>
                <a:rPr lang="ko-KR" altLang="en-US" kern="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rgbClr val="0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를 직접 촬영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B0C667E-CF56-4C9C-9C44-9104AB191AB6}"/>
                </a:ext>
              </a:extLst>
            </p:cNvPr>
            <p:cNvSpPr/>
            <p:nvPr/>
          </p:nvSpPr>
          <p:spPr>
            <a:xfrm>
              <a:off x="1627094" y="1695363"/>
              <a:ext cx="9806219" cy="900503"/>
            </a:xfrm>
            <a:prstGeom prst="rect">
              <a:avLst/>
            </a:prstGeom>
            <a:noFill/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lnSpc>
                  <a:spcPct val="150000"/>
                </a:lnSpc>
              </a:pPr>
              <a:endParaRPr lang="ko-KR" altLang="en-US" sz="1600" kern="100" spc="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D801292-D671-46F8-8576-1315B8D63499}"/>
              </a:ext>
            </a:extLst>
          </p:cNvPr>
          <p:cNvSpPr txBox="1"/>
          <p:nvPr/>
        </p:nvSpPr>
        <p:spPr>
          <a:xfrm>
            <a:off x="893419" y="722501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데이터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_Test Dataset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9A1D4F4-4AC7-416C-A4F0-84B135546C1B}"/>
              </a:ext>
            </a:extLst>
          </p:cNvPr>
          <p:cNvSpPr/>
          <p:nvPr/>
        </p:nvSpPr>
        <p:spPr>
          <a:xfrm>
            <a:off x="421815" y="660948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616F0AE-C9FB-48AF-ACEC-ECA928A32E6F}"/>
              </a:ext>
            </a:extLst>
          </p:cNvPr>
          <p:cNvGrpSpPr/>
          <p:nvPr/>
        </p:nvGrpSpPr>
        <p:grpSpPr>
          <a:xfrm>
            <a:off x="0" y="0"/>
            <a:ext cx="12192000" cy="707311"/>
            <a:chOff x="0" y="0"/>
            <a:chExt cx="12192000" cy="707311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6B26993-70D7-471E-8052-3BD16537A382}"/>
                </a:ext>
              </a:extLst>
            </p:cNvPr>
            <p:cNvGrpSpPr/>
            <p:nvPr/>
          </p:nvGrpSpPr>
          <p:grpSpPr>
            <a:xfrm>
              <a:off x="0" y="0"/>
              <a:ext cx="12192000" cy="707311"/>
              <a:chOff x="0" y="0"/>
              <a:chExt cx="12192000" cy="707311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4A7106A-A579-4380-AB1C-70EF532C5373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31C249F7-DFEE-43FD-84A1-B35C1228E4D8}"/>
                  </a:ext>
                </a:extLst>
              </p:cNvPr>
              <p:cNvGrpSpPr/>
              <p:nvPr/>
            </p:nvGrpSpPr>
            <p:grpSpPr>
              <a:xfrm>
                <a:off x="3478477" y="40160"/>
                <a:ext cx="8554132" cy="667151"/>
                <a:chOff x="3355661" y="27170"/>
                <a:chExt cx="8446191" cy="667151"/>
              </a:xfrm>
            </p:grpSpPr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A85A7C73-465C-4FAB-9F30-D046AAB972C0}"/>
                    </a:ext>
                  </a:extLst>
                </p:cNvPr>
                <p:cNvGrpSpPr/>
                <p:nvPr/>
              </p:nvGrpSpPr>
              <p:grpSpPr>
                <a:xfrm>
                  <a:off x="3355661" y="27170"/>
                  <a:ext cx="8446191" cy="400110"/>
                  <a:chOff x="3508061" y="27170"/>
                  <a:chExt cx="8446191" cy="400110"/>
                </a:xfrm>
              </p:grpSpPr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0FF266-D6F9-42DB-9C05-AB2130CB63C7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27170"/>
                    <a:ext cx="2738424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2000" b="1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C5DE80C7-E332-4B82-B5E1-4A9F41064E51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768FF64-896A-44AE-A3D6-7EB3A44DA661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4696C17-E266-4733-9EEB-C221C3CA6757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597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081A5E4B-F1AA-4327-A14E-92B512388569}"/>
              </a:ext>
            </a:extLst>
          </p:cNvPr>
          <p:cNvSpPr/>
          <p:nvPr/>
        </p:nvSpPr>
        <p:spPr>
          <a:xfrm>
            <a:off x="721919" y="1506567"/>
            <a:ext cx="10748162" cy="293887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864257" y="74632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_CNN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92653" y="68476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pic>
        <p:nvPicPr>
          <p:cNvPr id="48" name="그림 47" descr="스크린샷이(가) 표시된 사진&#10;&#10;자동 생성된 설명">
            <a:extLst>
              <a:ext uri="{FF2B5EF4-FFF2-40B4-BE49-F238E27FC236}">
                <a16:creationId xmlns:a16="http://schemas.microsoft.com/office/drawing/2014/main" id="{1F01AF09-4711-45C5-80C1-9F47B1A35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64" y="1893589"/>
            <a:ext cx="9854605" cy="2385273"/>
          </a:xfrm>
          <a:prstGeom prst="rect">
            <a:avLst/>
          </a:prstGeom>
        </p:spPr>
      </p:pic>
      <p:sp>
        <p:nvSpPr>
          <p:cNvPr id="49" name="부제목 2">
            <a:extLst>
              <a:ext uri="{FF2B5EF4-FFF2-40B4-BE49-F238E27FC236}">
                <a16:creationId xmlns:a16="http://schemas.microsoft.com/office/drawing/2014/main" id="{64BEE471-453E-482E-9E76-37C6361EBFF3}"/>
              </a:ext>
            </a:extLst>
          </p:cNvPr>
          <p:cNvSpPr txBox="1">
            <a:spLocks/>
          </p:cNvSpPr>
          <p:nvPr/>
        </p:nvSpPr>
        <p:spPr>
          <a:xfrm>
            <a:off x="1272346" y="4750817"/>
            <a:ext cx="4508967" cy="1917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Input data</a:t>
            </a:r>
            <a:r>
              <a:rPr lang="ko-KR" altLang="en-US" sz="1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정의</a:t>
            </a:r>
            <a:endParaRPr lang="en-US" altLang="ko-KR" sz="1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Convolutional</a:t>
            </a:r>
            <a:r>
              <a:rPr lang="ko-KR" altLang="en-US" sz="1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계층과 </a:t>
            </a:r>
            <a:r>
              <a:rPr lang="en-US" altLang="ko-KR" sz="1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Pooling </a:t>
            </a:r>
            <a:r>
              <a:rPr lang="ko-KR" altLang="en-US" sz="1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계층 설정</a:t>
            </a:r>
            <a:endParaRPr lang="en-US" altLang="ko-KR" sz="1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완전 연결 계층과 </a:t>
            </a:r>
            <a:r>
              <a:rPr lang="en-US" altLang="ko-KR" sz="1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dropout </a:t>
            </a:r>
            <a:r>
              <a:rPr lang="ko-KR" altLang="en-US" sz="1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설정</a:t>
            </a:r>
            <a:endParaRPr lang="en-US" altLang="ko-KR" sz="1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0" name="부제목 2">
            <a:extLst>
              <a:ext uri="{FF2B5EF4-FFF2-40B4-BE49-F238E27FC236}">
                <a16:creationId xmlns:a16="http://schemas.microsoft.com/office/drawing/2014/main" id="{42D68A66-D7EB-401A-A3AD-D8B19D4650F1}"/>
              </a:ext>
            </a:extLst>
          </p:cNvPr>
          <p:cNvSpPr txBox="1">
            <a:spLocks/>
          </p:cNvSpPr>
          <p:nvPr/>
        </p:nvSpPr>
        <p:spPr>
          <a:xfrm>
            <a:off x="5824857" y="4194024"/>
            <a:ext cx="5897829" cy="1917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Train data, Validation data </a:t>
            </a:r>
            <a:r>
              <a:rPr lang="ko-KR" altLang="en-US" sz="1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구성</a:t>
            </a:r>
            <a:endParaRPr lang="en-US" altLang="ko-KR" sz="1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Epoch </a:t>
            </a:r>
            <a:r>
              <a:rPr lang="ko-KR" altLang="en-US" sz="1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횟수에 따른 </a:t>
            </a:r>
            <a:r>
              <a:rPr lang="en-US" altLang="ko-KR" sz="1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test </a:t>
            </a:r>
            <a:r>
              <a:rPr lang="ko-KR" altLang="en-US" sz="1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예측 정확도 분석</a:t>
            </a:r>
            <a:endParaRPr lang="en-US" altLang="ko-KR" sz="1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7" name="오각형 35">
            <a:extLst>
              <a:ext uri="{FF2B5EF4-FFF2-40B4-BE49-F238E27FC236}">
                <a16:creationId xmlns:a16="http://schemas.microsoft.com/office/drawing/2014/main" id="{ED24677D-4D1D-4338-9F98-373D85A4BA61}"/>
              </a:ext>
            </a:extLst>
          </p:cNvPr>
          <p:cNvSpPr/>
          <p:nvPr/>
        </p:nvSpPr>
        <p:spPr>
          <a:xfrm>
            <a:off x="864257" y="1351528"/>
            <a:ext cx="2587462" cy="439158"/>
          </a:xfrm>
          <a:custGeom>
            <a:avLst/>
            <a:gdLst>
              <a:gd name="connsiteX0" fmla="*/ 0 w 2824130"/>
              <a:gd name="connsiteY0" fmla="*/ 0 h 439158"/>
              <a:gd name="connsiteX1" fmla="*/ 2581381 w 2824130"/>
              <a:gd name="connsiteY1" fmla="*/ 0 h 439158"/>
              <a:gd name="connsiteX2" fmla="*/ 2824130 w 2824130"/>
              <a:gd name="connsiteY2" fmla="*/ 219579 h 439158"/>
              <a:gd name="connsiteX3" fmla="*/ 2581381 w 2824130"/>
              <a:gd name="connsiteY3" fmla="*/ 439158 h 439158"/>
              <a:gd name="connsiteX4" fmla="*/ 0 w 2824130"/>
              <a:gd name="connsiteY4" fmla="*/ 439158 h 439158"/>
              <a:gd name="connsiteX5" fmla="*/ 0 w 2824130"/>
              <a:gd name="connsiteY5" fmla="*/ 0 h 439158"/>
              <a:gd name="connsiteX0" fmla="*/ 0 w 2587462"/>
              <a:gd name="connsiteY0" fmla="*/ 0 h 439158"/>
              <a:gd name="connsiteX1" fmla="*/ 2581381 w 2587462"/>
              <a:gd name="connsiteY1" fmla="*/ 0 h 439158"/>
              <a:gd name="connsiteX2" fmla="*/ 2587462 w 2587462"/>
              <a:gd name="connsiteY2" fmla="*/ 208821 h 439158"/>
              <a:gd name="connsiteX3" fmla="*/ 2581381 w 2587462"/>
              <a:gd name="connsiteY3" fmla="*/ 439158 h 439158"/>
              <a:gd name="connsiteX4" fmla="*/ 0 w 2587462"/>
              <a:gd name="connsiteY4" fmla="*/ 439158 h 439158"/>
              <a:gd name="connsiteX5" fmla="*/ 0 w 2587462"/>
              <a:gd name="connsiteY5" fmla="*/ 0 h 43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7462" h="439158">
                <a:moveTo>
                  <a:pt x="0" y="0"/>
                </a:moveTo>
                <a:lnTo>
                  <a:pt x="2581381" y="0"/>
                </a:lnTo>
                <a:lnTo>
                  <a:pt x="2587462" y="208821"/>
                </a:lnTo>
                <a:lnTo>
                  <a:pt x="2581381" y="439158"/>
                </a:lnTo>
                <a:lnTo>
                  <a:pt x="0" y="43915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CNN</a:t>
            </a:r>
            <a:endParaRPr lang="ko-KR" altLang="en-US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0206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EBA3951-D356-4F7D-8F6B-8877ED019D16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E22F898-D67D-49C1-996D-B3876CAAA5E0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DF0674FD-01F0-466F-8586-3F4DB2EC06A3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0BB043A-B28A-4401-951F-74A38614036F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96E4C6A7-FB52-4DB5-8D9E-8E14A34565B4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581C760-12F0-41FE-9159-533EF49358C2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B1C8EE3-A5B2-4B1D-A5D6-0E7BD1269709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3A37836-D889-43A2-A573-5DBC17D0B134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8E6095-874C-4A81-8688-D150CC94CE44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0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7259BE2-68F2-412B-B00C-30E5BF812583}"/>
              </a:ext>
            </a:extLst>
          </p:cNvPr>
          <p:cNvGrpSpPr/>
          <p:nvPr/>
        </p:nvGrpSpPr>
        <p:grpSpPr>
          <a:xfrm>
            <a:off x="468306" y="1431930"/>
            <a:ext cx="11312830" cy="4953661"/>
            <a:chOff x="271964" y="1577531"/>
            <a:chExt cx="4319992" cy="5118789"/>
          </a:xfrm>
        </p:grpSpPr>
        <p:sp>
          <p:nvSpPr>
            <p:cNvPr id="23" name="한쪽 모서리가 잘린 사각형 22"/>
            <p:cNvSpPr/>
            <p:nvPr/>
          </p:nvSpPr>
          <p:spPr>
            <a:xfrm>
              <a:off x="272473" y="1937459"/>
              <a:ext cx="4319483" cy="4758861"/>
            </a:xfrm>
            <a:prstGeom prst="snip1Rect">
              <a:avLst>
                <a:gd name="adj" fmla="val 0"/>
              </a:avLst>
            </a:prstGeom>
            <a:solidFill>
              <a:schemeClr val="bg1">
                <a:lumMod val="8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오각형 35"/>
            <p:cNvSpPr/>
            <p:nvPr/>
          </p:nvSpPr>
          <p:spPr>
            <a:xfrm>
              <a:off x="271964" y="1577531"/>
              <a:ext cx="1078441" cy="469189"/>
            </a:xfrm>
            <a:prstGeom prst="homePlate">
              <a:avLst>
                <a:gd name="adj" fmla="val 55276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00206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Alphabet </a:t>
              </a:r>
              <a:r>
                <a:rPr lang="ko-KR" altLang="en-US" sz="2000" b="1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00206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분류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E950401-2383-4EF5-80C7-AC20CB29B7DB}"/>
                </a:ext>
              </a:extLst>
            </p:cNvPr>
            <p:cNvSpPr/>
            <p:nvPr/>
          </p:nvSpPr>
          <p:spPr>
            <a:xfrm>
              <a:off x="369864" y="5347336"/>
              <a:ext cx="1148743" cy="1290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700" dirty="0">
                  <a:ln>
                    <a:solidFill>
                      <a:schemeClr val="tx1">
                        <a:lumMod val="95000"/>
                        <a:lumOff val="5000"/>
                        <a:alpha val="4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각종 라이브러리 불러오기</a:t>
              </a:r>
              <a:endParaRPr lang="en-US" altLang="ko-KR" sz="1700" dirty="0">
                <a:ln>
                  <a:solidFill>
                    <a:schemeClr val="tx1">
                      <a:lumMod val="95000"/>
                      <a:lumOff val="5000"/>
                      <a:alpha val="4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700" dirty="0">
                  <a:ln>
                    <a:solidFill>
                      <a:schemeClr val="tx1">
                        <a:lumMod val="95000"/>
                        <a:lumOff val="5000"/>
                        <a:alpha val="4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Image size=50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700" dirty="0">
                  <a:ln>
                    <a:solidFill>
                      <a:schemeClr val="tx1">
                        <a:lumMod val="95000"/>
                        <a:lumOff val="5000"/>
                        <a:alpha val="4000"/>
                      </a:scheme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Learning Rate=0.001</a:t>
              </a:r>
              <a:endParaRPr lang="ko-KR" altLang="en-US" sz="1700" dirty="0">
                <a:ln>
                  <a:solidFill>
                    <a:schemeClr val="tx1">
                      <a:lumMod val="95000"/>
                      <a:lumOff val="5000"/>
                      <a:alpha val="4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40" name="_x169526184" descr="EMB0000463873a5">
            <a:extLst>
              <a:ext uri="{FF2B5EF4-FFF2-40B4-BE49-F238E27FC236}">
                <a16:creationId xmlns:a16="http://schemas.microsoft.com/office/drawing/2014/main" id="{7E9E7733-A367-420A-8476-0B52FC1D4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8" t="37988" r="46961" b="33443"/>
          <a:stretch/>
        </p:blipFill>
        <p:spPr bwMode="auto">
          <a:xfrm>
            <a:off x="724677" y="2072350"/>
            <a:ext cx="4892110" cy="301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_x237028696" descr="EMB0000463873a8">
            <a:extLst>
              <a:ext uri="{FF2B5EF4-FFF2-40B4-BE49-F238E27FC236}">
                <a16:creationId xmlns:a16="http://schemas.microsoft.com/office/drawing/2014/main" id="{C45439B2-69EB-4DE0-BF38-AAD15C21B2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2" t="22175" r="53651" b="63070"/>
          <a:stretch/>
        </p:blipFill>
        <p:spPr bwMode="auto">
          <a:xfrm>
            <a:off x="5821396" y="2644844"/>
            <a:ext cx="5688564" cy="243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6ADD42-DBBF-4EE3-980E-D6438A37CB11}"/>
              </a:ext>
            </a:extLst>
          </p:cNvPr>
          <p:cNvGrpSpPr/>
          <p:nvPr/>
        </p:nvGrpSpPr>
        <p:grpSpPr>
          <a:xfrm>
            <a:off x="5816109" y="1965033"/>
            <a:ext cx="5693851" cy="679811"/>
            <a:chOff x="5504653" y="5375841"/>
            <a:chExt cx="5693851" cy="657510"/>
          </a:xfrm>
        </p:grpSpPr>
        <p:pic>
          <p:nvPicPr>
            <p:cNvPr id="61" name="그래픽 60" descr="열린 폴더">
              <a:extLst>
                <a:ext uri="{FF2B5EF4-FFF2-40B4-BE49-F238E27FC236}">
                  <a16:creationId xmlns:a16="http://schemas.microsoft.com/office/drawing/2014/main" id="{E05A815E-8D7B-47AC-9770-AF22B4585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504653" y="5408803"/>
              <a:ext cx="624548" cy="624548"/>
            </a:xfrm>
            <a:prstGeom prst="rect">
              <a:avLst/>
            </a:prstGeom>
          </p:spPr>
        </p:pic>
        <p:pic>
          <p:nvPicPr>
            <p:cNvPr id="62" name="그래픽 61" descr="열린 폴더">
              <a:extLst>
                <a:ext uri="{FF2B5EF4-FFF2-40B4-BE49-F238E27FC236}">
                  <a16:creationId xmlns:a16="http://schemas.microsoft.com/office/drawing/2014/main" id="{70AB3087-851B-48CB-8EEC-D39D8BAF5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6673448" y="5383435"/>
              <a:ext cx="624548" cy="624548"/>
            </a:xfrm>
            <a:prstGeom prst="rect">
              <a:avLst/>
            </a:prstGeom>
          </p:spPr>
        </p:pic>
        <p:pic>
          <p:nvPicPr>
            <p:cNvPr id="63" name="그래픽 62" descr="열린 폴더">
              <a:extLst>
                <a:ext uri="{FF2B5EF4-FFF2-40B4-BE49-F238E27FC236}">
                  <a16:creationId xmlns:a16="http://schemas.microsoft.com/office/drawing/2014/main" id="{CB480C40-B3D6-4B2A-8EE1-6CCE34308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9049759" y="5383435"/>
              <a:ext cx="624548" cy="624548"/>
            </a:xfrm>
            <a:prstGeom prst="rect">
              <a:avLst/>
            </a:prstGeom>
          </p:spPr>
        </p:pic>
        <p:pic>
          <p:nvPicPr>
            <p:cNvPr id="64" name="그래픽 63" descr="열린 폴더">
              <a:extLst>
                <a:ext uri="{FF2B5EF4-FFF2-40B4-BE49-F238E27FC236}">
                  <a16:creationId xmlns:a16="http://schemas.microsoft.com/office/drawing/2014/main" id="{99A5D977-0021-417B-A318-82A3EBEBF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7823091" y="5387416"/>
              <a:ext cx="624548" cy="624548"/>
            </a:xfrm>
            <a:prstGeom prst="rect">
              <a:avLst/>
            </a:prstGeom>
          </p:spPr>
        </p:pic>
        <p:pic>
          <p:nvPicPr>
            <p:cNvPr id="65" name="그래픽 64" descr="열린 폴더">
              <a:extLst>
                <a:ext uri="{FF2B5EF4-FFF2-40B4-BE49-F238E27FC236}">
                  <a16:creationId xmlns:a16="http://schemas.microsoft.com/office/drawing/2014/main" id="{0A048737-C38E-47E4-B36B-0E94B60AC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0216876" y="5375841"/>
              <a:ext cx="624548" cy="624548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9732683-88FE-4091-9C85-7276A5BC7D43}"/>
                </a:ext>
              </a:extLst>
            </p:cNvPr>
            <p:cNvSpPr txBox="1"/>
            <p:nvPr/>
          </p:nvSpPr>
          <p:spPr>
            <a:xfrm>
              <a:off x="6071327" y="5486397"/>
              <a:ext cx="410495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</a:t>
              </a:r>
              <a:endParaRPr lang="ko-KR" altLang="en-US" sz="23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5AD28D-FE31-4481-92FD-F24279F6A41F}"/>
                </a:ext>
              </a:extLst>
            </p:cNvPr>
            <p:cNvSpPr txBox="1"/>
            <p:nvPr/>
          </p:nvSpPr>
          <p:spPr>
            <a:xfrm>
              <a:off x="7265447" y="5476751"/>
              <a:ext cx="410495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B</a:t>
              </a:r>
              <a:endParaRPr lang="ko-KR" altLang="en-US" sz="23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A2B2848-D2E7-46FE-ABFE-D97AD45B01BD}"/>
                </a:ext>
              </a:extLst>
            </p:cNvPr>
            <p:cNvSpPr txBox="1"/>
            <p:nvPr/>
          </p:nvSpPr>
          <p:spPr>
            <a:xfrm>
              <a:off x="8399769" y="5476750"/>
              <a:ext cx="410495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</a:t>
              </a:r>
              <a:endParaRPr lang="ko-KR" altLang="en-US" sz="23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033872B-B8F7-4920-840A-F6F83E351E82}"/>
                </a:ext>
              </a:extLst>
            </p:cNvPr>
            <p:cNvSpPr txBox="1"/>
            <p:nvPr/>
          </p:nvSpPr>
          <p:spPr>
            <a:xfrm>
              <a:off x="9674912" y="5467103"/>
              <a:ext cx="410495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D</a:t>
              </a:r>
              <a:endParaRPr lang="ko-KR" altLang="en-US" sz="23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B513EFE-AB3D-4F18-87FF-3237BC7EA3F4}"/>
                </a:ext>
              </a:extLst>
            </p:cNvPr>
            <p:cNvSpPr txBox="1"/>
            <p:nvPr/>
          </p:nvSpPr>
          <p:spPr>
            <a:xfrm>
              <a:off x="10788009" y="5469032"/>
              <a:ext cx="410495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E</a:t>
              </a:r>
              <a:endParaRPr lang="ko-KR" altLang="en-US" sz="23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97C76D0-2B26-49AF-9D4D-09A06BF368FC}"/>
              </a:ext>
            </a:extLst>
          </p:cNvPr>
          <p:cNvSpPr txBox="1"/>
          <p:nvPr/>
        </p:nvSpPr>
        <p:spPr>
          <a:xfrm>
            <a:off x="5816109" y="5205043"/>
            <a:ext cx="5370183" cy="81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폴더 별로 나눠져 있는 이미지 파일을 위와 같은 배열로 리턴 값을 준다</a:t>
            </a:r>
            <a:r>
              <a:rPr lang="en-US" altLang="ko-KR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17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54902D-2057-4B80-B389-2C8C4F871645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_CNN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67BFC6A-12BB-49EA-8CFD-F3D39C82B7A3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1D955F5D-191D-421F-9003-21EC743CA1BD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6CD93BE8-C313-4A16-906D-94E26563CC32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CFE746F0-2899-4182-8FB0-8E09C1B3618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8780DBD7-D214-4806-8BDF-D1744176BB9E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113" name="그룹 112">
                  <a:extLst>
                    <a:ext uri="{FF2B5EF4-FFF2-40B4-BE49-F238E27FC236}">
                      <a16:creationId xmlns:a16="http://schemas.microsoft.com/office/drawing/2014/main" id="{83A40239-0487-491A-BAAE-F88962741F90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1E563426-8104-491C-9971-E77F13CB7D07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A95A897E-3C4C-4629-A731-2F496D833761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53BDF84-AB9F-4FF4-BBBE-B32493B51578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61A6D5C-3D97-4FD3-9B57-3F01717FBB0A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178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_x237028616" descr="EMB0000463873b1">
            <a:extLst>
              <a:ext uri="{FF2B5EF4-FFF2-40B4-BE49-F238E27FC236}">
                <a16:creationId xmlns:a16="http://schemas.microsoft.com/office/drawing/2014/main" id="{7FA264BA-9C4E-42DF-A965-28AE63D8E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0" t="24185" r="45488" b="14859"/>
          <a:stretch>
            <a:fillRect/>
          </a:stretch>
        </p:blipFill>
        <p:spPr bwMode="auto">
          <a:xfrm>
            <a:off x="442893" y="1269538"/>
            <a:ext cx="4602439" cy="516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_x236041760" descr="EMB0000463873b4">
            <a:extLst>
              <a:ext uri="{FF2B5EF4-FFF2-40B4-BE49-F238E27FC236}">
                <a16:creationId xmlns:a16="http://schemas.microsoft.com/office/drawing/2014/main" id="{A71B72E5-8E0D-4A50-A998-2EA7F7068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1" t="43369" r="18005" b="16341"/>
          <a:stretch/>
        </p:blipFill>
        <p:spPr bwMode="auto">
          <a:xfrm>
            <a:off x="5095572" y="1331096"/>
            <a:ext cx="6615507" cy="466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8221A25-A275-4E42-9141-82D4579BCD98}"/>
              </a:ext>
            </a:extLst>
          </p:cNvPr>
          <p:cNvSpPr txBox="1"/>
          <p:nvPr/>
        </p:nvSpPr>
        <p:spPr>
          <a:xfrm>
            <a:off x="5915515" y="6062823"/>
            <a:ext cx="497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[</a:t>
            </a:r>
            <a:r>
              <a:rPr lang="en-US" altLang="ko-KR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Train_data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라벨링과 </a:t>
            </a:r>
            <a:r>
              <a:rPr lang="en-US" altLang="ko-KR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Test_data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이미지 처리 모습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]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E3A6AF-6312-43AA-91AA-0F2B047963F4}"/>
              </a:ext>
            </a:extLst>
          </p:cNvPr>
          <p:cNvSpPr txBox="1"/>
          <p:nvPr/>
        </p:nvSpPr>
        <p:spPr>
          <a:xfrm>
            <a:off x="864257" y="74632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_CNN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473227E-9125-45FC-822A-AD5BECFDDE8C}"/>
              </a:ext>
            </a:extLst>
          </p:cNvPr>
          <p:cNvSpPr/>
          <p:nvPr/>
        </p:nvSpPr>
        <p:spPr>
          <a:xfrm>
            <a:off x="392653" y="68476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8CAA350-8D67-4960-8818-17A6B30512EC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6D6A3AB-E0BC-48F2-ACB2-3F1BED3095E7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1951262-41F4-4AC6-8FD1-4A7E1C7E88A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8D678AF6-5922-491D-914A-F3B80CD6321D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0312933E-5789-4189-96A9-4EABF2152B94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F02D9BC5-B219-4629-954D-20D30200DD21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6B2CB5C2-D49C-48A1-9FA8-89B3F7B35137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8B802D2-C6C7-4311-A41E-E81AA7330A7F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767BFA8-CA7C-4655-A7BC-65C668647E57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06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96330697-F774-4516-9237-F74D120E0E47}"/>
              </a:ext>
            </a:extLst>
          </p:cNvPr>
          <p:cNvSpPr/>
          <p:nvPr/>
        </p:nvSpPr>
        <p:spPr>
          <a:xfrm rot="10800000">
            <a:off x="5874777" y="4802946"/>
            <a:ext cx="5534052" cy="1437393"/>
          </a:xfrm>
          <a:prstGeom prst="homePlate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_x237624760" descr="EMB0000463873b9">
            <a:extLst>
              <a:ext uri="{FF2B5EF4-FFF2-40B4-BE49-F238E27FC236}">
                <a16:creationId xmlns:a16="http://schemas.microsoft.com/office/drawing/2014/main" id="{8253E77E-0EDA-4FAD-A4EB-055FC6FB1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1" t="28549" r="45059" b="61084"/>
          <a:stretch/>
        </p:blipFill>
        <p:spPr bwMode="auto">
          <a:xfrm>
            <a:off x="555957" y="1317628"/>
            <a:ext cx="4992125" cy="85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_x60016216" descr="EMB0000463873c2">
            <a:extLst>
              <a:ext uri="{FF2B5EF4-FFF2-40B4-BE49-F238E27FC236}">
                <a16:creationId xmlns:a16="http://schemas.microsoft.com/office/drawing/2014/main" id="{38B053CB-DB67-4778-9613-8E52B054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2" t="35735" r="32997" b="48308"/>
          <a:stretch>
            <a:fillRect/>
          </a:stretch>
        </p:blipFill>
        <p:spPr bwMode="auto">
          <a:xfrm>
            <a:off x="5645604" y="1301223"/>
            <a:ext cx="5913128" cy="196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6AE1A8A-AF9B-451F-B3CC-1C3D97C34885}"/>
              </a:ext>
            </a:extLst>
          </p:cNvPr>
          <p:cNvSpPr txBox="1"/>
          <p:nvPr/>
        </p:nvSpPr>
        <p:spPr>
          <a:xfrm>
            <a:off x="6165112" y="3118361"/>
            <a:ext cx="4457925" cy="14045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Epoch = 3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 때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Train Data Accuracy = 93.7%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Valid Data Accuracy = 92.8%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5077EE-FAF5-47D2-824D-9C390C70543C}"/>
              </a:ext>
            </a:extLst>
          </p:cNvPr>
          <p:cNvSpPr txBox="1"/>
          <p:nvPr/>
        </p:nvSpPr>
        <p:spPr>
          <a:xfrm>
            <a:off x="6822102" y="4867365"/>
            <a:ext cx="4313419" cy="12733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조선일보명조" panose="02030304000000000000" pitchFamily="18" charset="-127"/>
              <a:buChar char="–"/>
            </a:pP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tflearn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라이브러리 불러오기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조선일보명조" panose="02030304000000000000" pitchFamily="18" charset="-127"/>
              <a:buChar char="–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Train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(15134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train 90%, validation 10%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분할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4577C5-8EC3-44F3-9580-92765E8A2094}"/>
              </a:ext>
            </a:extLst>
          </p:cNvPr>
          <p:cNvSpPr txBox="1"/>
          <p:nvPr/>
        </p:nvSpPr>
        <p:spPr>
          <a:xfrm>
            <a:off x="864257" y="756480"/>
            <a:ext cx="605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알고리즘</a:t>
            </a:r>
            <a:r>
              <a:rPr lang="en-US" altLang="ko-KR" sz="2400" b="1" dirty="0">
                <a:ln>
                  <a:solidFill>
                    <a:schemeClr val="tx1">
                      <a:alpha val="3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_CNN</a:t>
            </a:r>
            <a:endParaRPr lang="ko-KR" altLang="en-US" sz="2400" b="1" dirty="0">
              <a:ln>
                <a:solidFill>
                  <a:schemeClr val="tx1">
                    <a:alpha val="3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275FFC5-5979-402D-B12D-602FF0237A39}"/>
              </a:ext>
            </a:extLst>
          </p:cNvPr>
          <p:cNvSpPr/>
          <p:nvPr/>
        </p:nvSpPr>
        <p:spPr>
          <a:xfrm>
            <a:off x="392653" y="694927"/>
            <a:ext cx="47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"/>
                    </a:schemeClr>
                  </a:solidFill>
                </a:ln>
                <a:solidFill>
                  <a:srgbClr val="30472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</a:t>
            </a:r>
            <a:endParaRPr lang="ko-KR" altLang="en-US" sz="3200" b="1" dirty="0">
              <a:solidFill>
                <a:srgbClr val="30472F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ED1BEBA-EF56-45FB-B69A-C364BE994ED7}"/>
              </a:ext>
            </a:extLst>
          </p:cNvPr>
          <p:cNvSpPr/>
          <p:nvPr/>
        </p:nvSpPr>
        <p:spPr>
          <a:xfrm>
            <a:off x="7722979" y="2707823"/>
            <a:ext cx="658507" cy="266658"/>
          </a:xfrm>
          <a:prstGeom prst="rect">
            <a:avLst/>
          </a:prstGeom>
          <a:noFill/>
          <a:ln w="28575">
            <a:solidFill>
              <a:srgbClr val="C00000">
                <a:alpha val="73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C40C3BE-7B6C-40B6-80B7-A27099630076}"/>
              </a:ext>
            </a:extLst>
          </p:cNvPr>
          <p:cNvGrpSpPr/>
          <p:nvPr/>
        </p:nvGrpSpPr>
        <p:grpSpPr>
          <a:xfrm>
            <a:off x="0" y="0"/>
            <a:ext cx="12192000" cy="738088"/>
            <a:chOff x="0" y="0"/>
            <a:chExt cx="12192000" cy="738088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C8C204B4-B9AB-415B-BA7F-362B120F9A01}"/>
                </a:ext>
              </a:extLst>
            </p:cNvPr>
            <p:cNvGrpSpPr/>
            <p:nvPr/>
          </p:nvGrpSpPr>
          <p:grpSpPr>
            <a:xfrm>
              <a:off x="0" y="0"/>
              <a:ext cx="12192000" cy="738088"/>
              <a:chOff x="0" y="0"/>
              <a:chExt cx="12192000" cy="738088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36EE259-F681-4271-93A5-3AB4A707FA4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4269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D3C2662C-A0EC-4A05-817D-35E786148660}"/>
                  </a:ext>
                </a:extLst>
              </p:cNvPr>
              <p:cNvGrpSpPr/>
              <p:nvPr/>
            </p:nvGrpSpPr>
            <p:grpSpPr>
              <a:xfrm>
                <a:off x="3478477" y="60980"/>
                <a:ext cx="8554132" cy="677108"/>
                <a:chOff x="3355661" y="47990"/>
                <a:chExt cx="8446191" cy="677108"/>
              </a:xfrm>
            </p:grpSpPr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6A355FA8-6C9C-4069-860C-F832A3418B37}"/>
                    </a:ext>
                  </a:extLst>
                </p:cNvPr>
                <p:cNvGrpSpPr/>
                <p:nvPr/>
              </p:nvGrpSpPr>
              <p:grpSpPr>
                <a:xfrm>
                  <a:off x="3355661" y="52219"/>
                  <a:ext cx="8446191" cy="384923"/>
                  <a:chOff x="3508061" y="52219"/>
                  <a:chExt cx="8446191" cy="384923"/>
                </a:xfrm>
              </p:grpSpPr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CB40658B-A93D-480E-A552-D0636893A3D2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061" y="67810"/>
                    <a:ext cx="27384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활용 데이터</a:t>
                    </a: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FC4979FC-462D-475E-AC38-E76C13BEC119}"/>
                      </a:ext>
                    </a:extLst>
                  </p:cNvPr>
                  <p:cNvSpPr txBox="1"/>
                  <p:nvPr/>
                </p:nvSpPr>
                <p:spPr>
                  <a:xfrm>
                    <a:off x="8736537" y="52219"/>
                    <a:ext cx="32177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E35F16A-6ADF-4127-96AE-0E8D425E8501}"/>
                    </a:ext>
                  </a:extLst>
                </p:cNvPr>
                <p:cNvSpPr txBox="1"/>
                <p:nvPr/>
              </p:nvSpPr>
              <p:spPr>
                <a:xfrm>
                  <a:off x="6342454" y="47990"/>
                  <a:ext cx="256266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활용 알고리즘 및 결과</a:t>
                  </a:r>
                  <a:r>
                    <a:rPr lang="en-US" altLang="ko-KR" dirty="0">
                      <a:ln>
                        <a:solidFill>
                          <a:schemeClr val="bg1">
                            <a:alpha val="10000"/>
                          </a:schemeClr>
                        </a:solidFill>
                      </a:ln>
                      <a:solidFill>
                        <a:schemeClr val="tx2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	</a:t>
                  </a:r>
                  <a:endParaRPr lang="ko-KR" altLang="en-US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F0E7F74-53C9-4161-9C66-B118E3896488}"/>
                </a:ext>
              </a:extLst>
            </p:cNvPr>
            <p:cNvSpPr txBox="1"/>
            <p:nvPr/>
          </p:nvSpPr>
          <p:spPr>
            <a:xfrm>
              <a:off x="1349388" y="80800"/>
              <a:ext cx="25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배경</a:t>
              </a:r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C8F3DFCA-4CDE-41AD-8128-44A4C3C44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3371" y="1062749"/>
            <a:ext cx="23024118" cy="956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35766288" descr="EMB000006380c23">
            <a:extLst>
              <a:ext uri="{FF2B5EF4-FFF2-40B4-BE49-F238E27FC236}">
                <a16:creationId xmlns:a16="http://schemas.microsoft.com/office/drawing/2014/main" id="{A28BE994-F804-4A3F-A209-9792EAC2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3" t="20644" r="29663" b="16177"/>
          <a:stretch>
            <a:fillRect/>
          </a:stretch>
        </p:blipFill>
        <p:spPr bwMode="auto">
          <a:xfrm>
            <a:off x="583316" y="2169590"/>
            <a:ext cx="4939523" cy="452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D393C92B-B8C8-43AC-9377-A4AD162D560A}"/>
              </a:ext>
            </a:extLst>
          </p:cNvPr>
          <p:cNvSpPr/>
          <p:nvPr/>
        </p:nvSpPr>
        <p:spPr>
          <a:xfrm>
            <a:off x="605877" y="4539167"/>
            <a:ext cx="2553683" cy="182889"/>
          </a:xfrm>
          <a:prstGeom prst="rect">
            <a:avLst/>
          </a:prstGeom>
          <a:noFill/>
          <a:ln w="28575">
            <a:solidFill>
              <a:srgbClr val="C00000">
                <a:alpha val="7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56F6A60-6426-465C-9BFB-7C73461BFFC9}"/>
              </a:ext>
            </a:extLst>
          </p:cNvPr>
          <p:cNvSpPr/>
          <p:nvPr/>
        </p:nvSpPr>
        <p:spPr>
          <a:xfrm>
            <a:off x="9511757" y="2694388"/>
            <a:ext cx="947104" cy="257515"/>
          </a:xfrm>
          <a:prstGeom prst="rect">
            <a:avLst/>
          </a:prstGeom>
          <a:noFill/>
          <a:ln w="28575">
            <a:solidFill>
              <a:srgbClr val="C00000">
                <a:alpha val="73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01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2894</TotalTime>
  <Words>2470</Words>
  <Application>Microsoft Office PowerPoint</Application>
  <PresentationFormat>와이드스크린</PresentationFormat>
  <Paragraphs>474</Paragraphs>
  <Slides>31</Slides>
  <Notes>31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맑은 고딕</vt:lpstr>
      <vt:lpstr>Arial</vt:lpstr>
      <vt:lpstr>Wingdings</vt:lpstr>
      <vt:lpstr>조선일보명조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윤소녕</dc:creator>
  <cp:lastModifiedBy>admin</cp:lastModifiedBy>
  <cp:revision>243</cp:revision>
  <dcterms:created xsi:type="dcterms:W3CDTF">2016-05-08T07:23:19Z</dcterms:created>
  <dcterms:modified xsi:type="dcterms:W3CDTF">2023-05-16T03:16:35Z</dcterms:modified>
</cp:coreProperties>
</file>